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79" r:id="rId2"/>
    <p:sldId id="257" r:id="rId3"/>
    <p:sldId id="256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6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4727"/>
  </p:normalViewPr>
  <p:slideViewPr>
    <p:cSldViewPr snapToGrid="0">
      <p:cViewPr varScale="1">
        <p:scale>
          <a:sx n="80" d="100"/>
          <a:sy n="80" d="100"/>
        </p:scale>
        <p:origin x="-11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E4319-DF9C-4731-8DE1-86EDE955981F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8CBC7-2F49-4954-B175-5E9A01A2F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4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8CBC7-2F49-4954-B175-5E9A01A2F0E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1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8CBC7-2F49-4954-B175-5E9A01A2F0E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5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47B8B4-FEDB-4246-925B-4F78A842D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6789C213-FDB6-459C-93E9-8F2C61099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69D7BF-0C5E-4096-AFC1-05E16F83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4611859-22E3-4232-9E44-9B670B17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F1C0301-0F69-4DB8-B68C-4222E4F8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A928C9E-9317-4748-9AB2-ED5F28E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0E68B097-8FDD-4209-B53A-E107E904C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A0B58BB-476F-444F-86EB-58928944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A361F2B-562F-4E2D-8A53-836D0F78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F46074A-C094-428F-9683-92C90804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44288EA5-7EA8-4F47-8067-F6D627ECD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CD4DAFB9-8A16-4FDA-9447-D2D369704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891BA043-3D56-429C-ACDF-97E80749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E26A887-7F70-44C2-9F75-AF3F001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D334C90-85B5-4306-B2E4-7635C6DC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2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B704BB-AB9A-45FC-9C76-C2CB203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6704B8D-9279-4BD1-894B-77E93DD49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F505C33-FE9F-4F22-9648-06B98A76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CB1AA17-E2B9-4621-AF1E-05381BB6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F08001C-D725-4032-B903-334D8017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5589328-852F-4493-8782-0D62C404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9B7B9E4-4553-4F7B-8435-5B7066F4B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43E3E0-E7C1-4EA5-8782-0D97747C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8772E4-F8BD-4417-B500-0DECFDFE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790D067-FBDB-400A-A525-B2D6A68F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0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C0BE641-0398-4C1F-9F18-A05F2C17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F1605B8-85AE-4C12-AF7E-1832E57A9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9B4FA50-D53B-4021-83ED-6C0676EC6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39C855E5-4B50-41EE-9B5F-31D947B3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3AA0D8E-DE71-42D8-94DE-F0564E99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95C153D-EE9F-4648-A7A6-2F29F6A1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BA92468-CFC1-42F0-AFCF-675E56327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8451BB3-DDA6-4DDA-8DF9-0DA27B437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75825917-BE9C-4830-B389-9CCA119D9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6C811720-F77F-4BDA-934D-5E8D64B1F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1DE7670C-8A44-4DE6-8741-AE59B063F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48D96CD4-9B30-4E4F-8745-14874072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BB92615-00A3-4D58-85FE-3FF2BF84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13779B11-0C51-4690-8EC4-6C111AA7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8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06B189-9048-44E5-BB48-1703646E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F4D24067-0109-46B9-AFA7-B85F3904A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AC1F96B-F7E4-4D93-90FE-DE0D01F5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C361378-550C-4A0D-87F4-2499BAB0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2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7628817B-1651-41C5-97AB-D3819CC9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8DC9CB5-B2DD-4C70-B426-3F1BF9D5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A02C14F-AD3D-4B9F-84D9-5A120CD8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384C93E-F9C7-4364-B0E7-1BCE984D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87392EC-735B-4DB1-A8B1-799901792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145D8D3-8E90-454A-A832-5C0C031AF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898BBCFF-5BE2-4B98-ABC6-66E096E58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89DECCD0-E933-4C26-8DD8-6EC79E154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3F8D2558-FA17-4142-9666-6A2885A0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74787F-EF4F-4FAE-8D40-C6970531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A3F80F8E-7C9F-4483-B04F-D015DCBE4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E25939F-8E05-4490-8DDE-E91185DD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DF52AC33-63EB-48BD-B2DB-C0DCB2BE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79A8782-BB9F-4669-8D70-4832B201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91B738A-A2C5-45DF-B7F2-664372A0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69F35193-2C25-40C4-B489-36C384A4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822B125-7536-4CD0-9B7C-E8ECDDDC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B8071ED-31C7-4278-AAD8-BD233D113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D7E0-B931-4979-8A7A-C1EA506FDDF5}" type="datetimeFigureOut">
              <a:rPr lang="en-US" smtClean="0"/>
              <a:t>8/9/2018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E62F96-4C75-424A-9AD2-73116DEC6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C070388-3946-4597-B7E0-D91FE2CF1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7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/>
        </p:nvSpPr>
        <p:spPr>
          <a:xfrm>
            <a:off x="2098430" y="1817277"/>
            <a:ext cx="66243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dirty="0" smtClean="0"/>
              <a:t>This slide is intentionally left blank.</a:t>
            </a:r>
          </a:p>
          <a:p>
            <a:pPr algn="ctr"/>
            <a:endParaRPr kumimoji="1" lang="en-US" altLang="ja-JP" dirty="0"/>
          </a:p>
          <a:p>
            <a:pPr algn="ctr"/>
            <a:r>
              <a:rPr kumimoji="1" lang="en-US" altLang="ja-JP" dirty="0" smtClean="0"/>
              <a:t>A reminder, only put Google product related knowledge in this ppt. </a:t>
            </a:r>
          </a:p>
          <a:p>
            <a:pPr algn="ctr"/>
            <a:r>
              <a:rPr kumimoji="1" lang="en-US" altLang="ja-JP" dirty="0" smtClean="0"/>
              <a:t>e.g., knowledge about GCP, Google Home, Tensor flow, etc.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516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2A28272-CFF0-4BD9-887C-DA073979C20F}"/>
              </a:ext>
            </a:extLst>
          </p:cNvPr>
          <p:cNvSpPr txBox="1"/>
          <p:nvPr/>
        </p:nvSpPr>
        <p:spPr>
          <a:xfrm>
            <a:off x="0" y="0"/>
            <a:ext cx="33836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Machine Learning Platform: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unstructured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APIs: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Vision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Speech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Video Intelligence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30FF38-0982-448F-8363-63936177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0" y="0"/>
            <a:ext cx="533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8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9EC85FE-B043-4221-967B-20CC8B42BC63}"/>
              </a:ext>
            </a:extLst>
          </p:cNvPr>
          <p:cNvSpPr txBox="1"/>
          <p:nvPr/>
        </p:nvSpPr>
        <p:spPr>
          <a:xfrm>
            <a:off x="0" y="0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以下是</a:t>
            </a:r>
            <a:r>
              <a:rPr lang="en-US" altLang="zh-CN" dirty="0"/>
              <a:t>GCP</a:t>
            </a:r>
            <a:r>
              <a:rPr lang="zh-CN" altLang="en-US" dirty="0"/>
              <a:t>主要提供的各种功能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F3BBD22-A7E3-4420-9279-D007ABD3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275"/>
            <a:ext cx="5715000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D48D4CF-87CB-4401-84C0-984263B06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D626236-F3AB-4734-A2FB-81923AAD8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0500"/>
            <a:ext cx="6105525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98AF842-CF21-40AA-A8F8-1F3EBFE23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300" y="3790950"/>
            <a:ext cx="5600700" cy="3067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966CCAF-10D0-4AEC-B73A-C2A712A5EF02}"/>
              </a:ext>
            </a:extLst>
          </p:cNvPr>
          <p:cNvSpPr txBox="1"/>
          <p:nvPr/>
        </p:nvSpPr>
        <p:spPr>
          <a:xfrm>
            <a:off x="-206608" y="6604000"/>
            <a:ext cx="612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最简单的接</a:t>
            </a:r>
            <a:r>
              <a:rPr lang="en-US" altLang="zh-CN" dirty="0"/>
              <a:t>VPN</a:t>
            </a:r>
            <a:r>
              <a:rPr lang="zh-CN" altLang="en-US" dirty="0"/>
              <a:t>进</a:t>
            </a:r>
            <a:r>
              <a:rPr lang="en-US" altLang="zh-CN" dirty="0"/>
              <a:t>Virtual Personal Cloud</a:t>
            </a:r>
            <a:r>
              <a:rPr lang="zh-CN" altLang="en-US" dirty="0"/>
              <a:t>的方法是</a:t>
            </a:r>
            <a:r>
              <a:rPr lang="en-US" altLang="zh-CN" b="1" dirty="0"/>
              <a:t>cloud router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044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27A3735-3BD5-4375-B146-EEF3910B4BCA}"/>
              </a:ext>
            </a:extLst>
          </p:cNvPr>
          <p:cNvSpPr txBox="1"/>
          <p:nvPr/>
        </p:nvSpPr>
        <p:spPr>
          <a:xfrm>
            <a:off x="0" y="0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GCP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89D7C37-87AB-42E3-B095-1724B8D5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5267325" cy="2962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733E47D-F370-4ABE-98A4-D804DB9F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0"/>
            <a:ext cx="588645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485F0E40-A0B5-478F-99FA-29D6097A5DFB}"/>
              </a:ext>
            </a:extLst>
          </p:cNvPr>
          <p:cNvSpPr txBox="1"/>
          <p:nvPr/>
        </p:nvSpPr>
        <p:spPr>
          <a:xfrm>
            <a:off x="0" y="3756074"/>
            <a:ext cx="481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user interfaces GCP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shell (</a:t>
            </a:r>
            <a:r>
              <a:rPr lang="en-US" dirty="0" err="1"/>
              <a:t>a.k.a</a:t>
            </a:r>
            <a:r>
              <a:rPr lang="en-US" dirty="0"/>
              <a:t>, a terminal)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console (</a:t>
            </a:r>
            <a:r>
              <a:rPr lang="en-US" dirty="0" err="1"/>
              <a:t>a.k.a</a:t>
            </a:r>
            <a:r>
              <a:rPr lang="en-US" dirty="0"/>
              <a:t>, the browser UI interface)</a:t>
            </a:r>
          </a:p>
        </p:txBody>
      </p:sp>
    </p:spTree>
    <p:extLst>
      <p:ext uri="{BB962C8B-B14F-4D97-AF65-F5344CB8AC3E}">
        <p14:creationId xmlns:p14="http://schemas.microsoft.com/office/powerpoint/2010/main" val="25078506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DD99D7E-068F-5343-86C5-D309258BE143}"/>
              </a:ext>
            </a:extLst>
          </p:cNvPr>
          <p:cNvSpPr txBox="1"/>
          <p:nvPr/>
        </p:nvSpPr>
        <p:spPr>
          <a:xfrm>
            <a:off x="0" y="0"/>
            <a:ext cx="4555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不只是</a:t>
            </a:r>
            <a:r>
              <a:rPr lang="en-US" altLang="ja-JP" dirty="0"/>
              <a:t>GCP</a:t>
            </a:r>
            <a:r>
              <a:rPr lang="zh-Hans" altLang="en-US" dirty="0"/>
              <a:t>，</a:t>
            </a:r>
            <a:r>
              <a:rPr lang="ja-JP" altLang="en-US"/>
              <a:t>下图知识适用于所有</a:t>
            </a:r>
            <a:r>
              <a:rPr lang="en-US" altLang="ja-JP" dirty="0"/>
              <a:t>firewall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7E47FE6-D953-AA47-96BB-A630BC92C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8772950" cy="45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48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C40B3EC-A381-DC41-AEAE-635484D1F3E9}"/>
              </a:ext>
            </a:extLst>
          </p:cNvPr>
          <p:cNvSpPr txBox="1"/>
          <p:nvPr/>
        </p:nvSpPr>
        <p:spPr>
          <a:xfrm>
            <a:off x="0" y="0"/>
            <a:ext cx="71259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GCP</a:t>
            </a:r>
            <a:r>
              <a:rPr lang="ja-JP" altLang="en-US" dirty="0"/>
              <a:t>设定里有</a:t>
            </a:r>
            <a:r>
              <a:rPr lang="en-US" altLang="zh-Hans" dirty="0"/>
              <a:t>3</a:t>
            </a:r>
            <a:r>
              <a:rPr lang="ja-JP" altLang="en-US" dirty="0"/>
              <a:t>种</a:t>
            </a:r>
            <a:r>
              <a:rPr lang="en-US" altLang="ja-JP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type</a:t>
            </a:r>
            <a:r>
              <a:rPr lang="zh-Hans" altLang="en-US" dirty="0"/>
              <a:t>：</a:t>
            </a:r>
            <a:r>
              <a:rPr lang="en-US" altLang="zh-Hans" dirty="0"/>
              <a:t>default</a:t>
            </a:r>
            <a:r>
              <a:rPr lang="zh-Hans" altLang="en-US" dirty="0"/>
              <a:t>、</a:t>
            </a:r>
            <a:r>
              <a:rPr lang="en-US" altLang="zh-Hans" dirty="0"/>
              <a:t>auto</a:t>
            </a:r>
            <a:r>
              <a:rPr lang="zh-Hans" altLang="en-US" dirty="0"/>
              <a:t>、</a:t>
            </a:r>
            <a:r>
              <a:rPr lang="en-US" altLang="zh-Hans" dirty="0"/>
              <a:t>custom</a:t>
            </a:r>
            <a:endParaRPr lang="en-US" altLang="ja-JP" dirty="0"/>
          </a:p>
          <a:p>
            <a:r>
              <a:rPr lang="ja-JP" altLang="en-US" dirty="0"/>
              <a:t>几种</a:t>
            </a:r>
            <a:r>
              <a:rPr lang="en-US" altLang="ja-JP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design</a:t>
            </a:r>
            <a:r>
              <a:rPr lang="ja-JP" altLang="en-US" dirty="0"/>
              <a:t>以及其好处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Globalization</a:t>
            </a:r>
            <a:r>
              <a:rPr lang="ja-JP" altLang="en-US" dirty="0"/>
              <a:t>型的</a:t>
            </a:r>
            <a:r>
              <a:rPr lang="en-US" altLang="ja-JP" dirty="0"/>
              <a:t>design</a:t>
            </a:r>
            <a:r>
              <a:rPr lang="ja-JP" altLang="en-US" dirty="0"/>
              <a:t>比</a:t>
            </a:r>
            <a:r>
              <a:rPr lang="en-US" altLang="ja-JP" dirty="0"/>
              <a:t>availability</a:t>
            </a:r>
            <a:r>
              <a:rPr lang="ja-JP" altLang="en-US" dirty="0"/>
              <a:t>型有更高的</a:t>
            </a:r>
            <a:r>
              <a:rPr lang="en-US" altLang="ja-JP" dirty="0"/>
              <a:t>failure</a:t>
            </a:r>
            <a:r>
              <a:rPr lang="zh-Hans" altLang="en-US" dirty="0"/>
              <a:t> </a:t>
            </a:r>
            <a:r>
              <a:rPr lang="en-US" altLang="zh-Hans" dirty="0"/>
              <a:t>robustness</a:t>
            </a:r>
            <a:r>
              <a:rPr lang="zh-Hans" altLang="en-US" dirty="0"/>
              <a:t>，</a:t>
            </a:r>
            <a:r>
              <a:rPr lang="ja-JP" altLang="en-US" dirty="0"/>
              <a:t>但是</a:t>
            </a:r>
            <a:r>
              <a:rPr lang="en-US" altLang="ja-JP" dirty="0"/>
              <a:t>security</a:t>
            </a:r>
            <a:r>
              <a:rPr lang="ja-JP" altLang="en-US" dirty="0"/>
              <a:t>会变复杂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第三种</a:t>
            </a:r>
            <a:r>
              <a:rPr lang="en-US" altLang="ja-JP" dirty="0"/>
              <a:t>cross</a:t>
            </a:r>
            <a:r>
              <a:rPr lang="en-US" altLang="zh-Hans" dirty="0"/>
              <a:t>-project</a:t>
            </a:r>
            <a:r>
              <a:rPr lang="zh-Hans" altLang="en-US" dirty="0"/>
              <a:t> </a:t>
            </a:r>
            <a:r>
              <a:rPr lang="en-US" altLang="zh-Hans" dirty="0"/>
              <a:t>VPC</a:t>
            </a:r>
            <a:r>
              <a:rPr lang="zh-Hans" altLang="en-US" dirty="0"/>
              <a:t>，</a:t>
            </a:r>
            <a:r>
              <a:rPr lang="ja-JP" altLang="en-US" dirty="0"/>
              <a:t>这种设计能确保一个</a:t>
            </a:r>
            <a:r>
              <a:rPr lang="en-US" altLang="ja-JP" dirty="0"/>
              <a:t>project</a:t>
            </a:r>
            <a:r>
              <a:rPr lang="ja-JP" altLang="en-US" dirty="0"/>
              <a:t>的</a:t>
            </a:r>
            <a:r>
              <a:rPr lang="en-US" altLang="ja-JP" dirty="0"/>
              <a:t>failure</a:t>
            </a:r>
            <a:r>
              <a:rPr lang="ja-JP" altLang="en-US" dirty="0"/>
              <a:t>不影响另一方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第四种</a:t>
            </a:r>
            <a:r>
              <a:rPr lang="zh-Hans" altLang="en-US" dirty="0"/>
              <a:t>，</a:t>
            </a:r>
            <a:r>
              <a:rPr lang="en-US" altLang="zh-Hans" dirty="0"/>
              <a:t>management</a:t>
            </a:r>
            <a:r>
              <a:rPr lang="zh-Hans" altLang="en-US" dirty="0"/>
              <a:t> </a:t>
            </a:r>
            <a:r>
              <a:rPr lang="en-US" altLang="zh-Hans" dirty="0"/>
              <a:t>separation</a:t>
            </a:r>
            <a:r>
              <a:rPr lang="zh-Hans" altLang="en-US" dirty="0"/>
              <a:t> </a:t>
            </a:r>
            <a:r>
              <a:rPr lang="en-US" altLang="ja-JP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better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identity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access</a:t>
            </a:r>
            <a:r>
              <a:rPr lang="zh-Hans" altLang="en-US" dirty="0"/>
              <a:t> </a:t>
            </a:r>
            <a:r>
              <a:rPr lang="en-US" altLang="zh-Hans" dirty="0"/>
              <a:t>management</a:t>
            </a:r>
            <a:r>
              <a:rPr lang="zh-Hans" altLang="en-US" dirty="0"/>
              <a:t>，</a:t>
            </a:r>
            <a:r>
              <a:rPr lang="ja-JP" altLang="en-US" dirty="0"/>
              <a:t>比如说设计者属于</a:t>
            </a:r>
            <a:r>
              <a:rPr lang="en-US" altLang="ja-JP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r>
              <a:rPr lang="zh-Hans" altLang="en-US" dirty="0"/>
              <a:t>，</a:t>
            </a:r>
            <a:r>
              <a:rPr lang="ja-JP" altLang="en-US" dirty="0"/>
              <a:t>开发者属于</a:t>
            </a:r>
            <a:r>
              <a:rPr lang="en-US" altLang="ja-JP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第五种</a:t>
            </a:r>
            <a:r>
              <a:rPr lang="zh-Hans" altLang="en-US" dirty="0"/>
              <a:t>，</a:t>
            </a:r>
            <a:r>
              <a:rPr lang="en-US" altLang="zh-Hans" dirty="0"/>
              <a:t>NAT</a:t>
            </a:r>
            <a:r>
              <a:rPr lang="zh-Hans" altLang="en-US" dirty="0"/>
              <a:t> </a:t>
            </a:r>
            <a:r>
              <a:rPr lang="en-US" altLang="zh-Hans" dirty="0"/>
              <a:t>gateway</a:t>
            </a:r>
            <a:r>
              <a:rPr lang="zh-Hans" altLang="en-US" dirty="0"/>
              <a:t>（</a:t>
            </a:r>
            <a:r>
              <a:rPr lang="ja-JP" altLang="en-US" dirty="0"/>
              <a:t>也叫</a:t>
            </a:r>
            <a:r>
              <a:rPr lang="en-US" altLang="ja-JP" dirty="0"/>
              <a:t>bastion</a:t>
            </a:r>
            <a:r>
              <a:rPr lang="zh-Hans" altLang="en-US" dirty="0"/>
              <a:t>）</a:t>
            </a:r>
            <a:r>
              <a:rPr lang="ja-JP" altLang="en-US" dirty="0"/>
              <a:t>相当于一个</a:t>
            </a:r>
            <a:r>
              <a:rPr lang="en-US" altLang="ja-JP" dirty="0"/>
              <a:t>access</a:t>
            </a:r>
            <a:r>
              <a:rPr lang="zh-Hans" altLang="en-US" dirty="0"/>
              <a:t> </a:t>
            </a:r>
            <a:r>
              <a:rPr lang="en-US" altLang="zh-Hans" dirty="0"/>
              <a:t>proxy</a:t>
            </a:r>
            <a:r>
              <a:rPr lang="zh-Hans" altLang="en-US" dirty="0"/>
              <a:t>，</a:t>
            </a:r>
            <a:r>
              <a:rPr lang="ja-JP" altLang="en-US" dirty="0"/>
              <a:t>这个设计更安全</a:t>
            </a:r>
            <a:r>
              <a:rPr lang="en-US" altLang="ja-JP" dirty="0"/>
              <a:t>(</a:t>
            </a:r>
            <a:r>
              <a:rPr lang="en-US" dirty="0"/>
              <a:t>A best practice for infrastructure administration is to limit access to the resources. In this lab, you learn one method of hardening an infrastructure called a Bastion Host.</a:t>
            </a:r>
            <a:r>
              <a:rPr lang="en-US" altLang="ja-JP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36744A18-58B0-A446-BBF5-CF89C99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70" y="0"/>
            <a:ext cx="5066030" cy="2665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8EDE5F51-06CD-8247-A611-1C0B3AFDB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70" y="2665148"/>
            <a:ext cx="5066030" cy="2619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05CB218-7E69-9045-AAA8-4F2BCF82C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69" y="5280998"/>
            <a:ext cx="5060603" cy="281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F8F7752A-CC91-C546-B1DA-CAFD7156C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6320"/>
            <a:ext cx="5060603" cy="2635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DD71307A-1B24-BA4C-8EBF-A1E7297BE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163"/>
            <a:ext cx="5066030" cy="25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4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C63D036-0352-0E45-AA81-9739E8E2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15" y="0"/>
            <a:ext cx="7028985" cy="379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2B231928-1FEF-8C49-B626-AB325A0A24CC}"/>
              </a:ext>
            </a:extLst>
          </p:cNvPr>
          <p:cNvSpPr txBox="1"/>
          <p:nvPr/>
        </p:nvSpPr>
        <p:spPr>
          <a:xfrm>
            <a:off x="-1" y="0"/>
            <a:ext cx="5163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GCP</a:t>
            </a:r>
            <a:r>
              <a:rPr lang="ja-JP" altLang="en-US"/>
              <a:t>提供的几种计算</a:t>
            </a:r>
            <a:r>
              <a:rPr lang="en-US" altLang="ja-JP" dirty="0"/>
              <a:t>entity</a:t>
            </a:r>
            <a:r>
              <a:rPr lang="zh-Hans" altLang="en-US" dirty="0"/>
              <a:t>，</a:t>
            </a:r>
            <a:r>
              <a:rPr lang="ja-JP" altLang="en-US"/>
              <a:t>以及其</a:t>
            </a:r>
            <a:r>
              <a:rPr lang="en-US" altLang="ja-JP" dirty="0"/>
              <a:t>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这个</a:t>
            </a:r>
            <a:r>
              <a:rPr lang="en-US" altLang="ja-JP" dirty="0"/>
              <a:t>slide</a:t>
            </a:r>
            <a:r>
              <a:rPr lang="ja-JP" altLang="en-US"/>
              <a:t>先着重看</a:t>
            </a:r>
            <a:r>
              <a:rPr lang="en-US" altLang="ja-JP" dirty="0"/>
              <a:t>Compute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r>
              <a:rPr lang="zh-Hans" altLang="en-US" dirty="0"/>
              <a:t>（</a:t>
            </a:r>
            <a:r>
              <a:rPr lang="en-US" altLang="zh-Hans" dirty="0"/>
              <a:t>VM</a:t>
            </a:r>
            <a:r>
              <a:rPr lang="zh-Hans" altLang="en-US" dirty="0"/>
              <a:t>）</a:t>
            </a:r>
            <a:endParaRPr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VM</a:t>
            </a:r>
            <a:r>
              <a:rPr lang="zh-Hans" altLang="en-US" dirty="0"/>
              <a:t> </a:t>
            </a:r>
            <a:r>
              <a:rPr lang="en-US" altLang="zh-Hans" dirty="0"/>
              <a:t>lifecycle</a:t>
            </a:r>
            <a:r>
              <a:rPr lang="ja-JP" altLang="en-US"/>
              <a:t>见下图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 err="1"/>
              <a:t>Vm</a:t>
            </a:r>
            <a:r>
              <a:rPr lang="ja-JP" altLang="en-US"/>
              <a:t>硬件</a:t>
            </a:r>
            <a:r>
              <a:rPr lang="en-US" altLang="ja-JP" dirty="0"/>
              <a:t>config</a:t>
            </a:r>
            <a:r>
              <a:rPr lang="ja-JP" altLang="en-US"/>
              <a:t>中有</a:t>
            </a:r>
            <a:r>
              <a:rPr lang="en-US" altLang="ja-JP" dirty="0"/>
              <a:t>vCPU ;</a:t>
            </a:r>
            <a:r>
              <a:rPr lang="zh-Hans" altLang="en-US" dirty="0"/>
              <a:t> </a:t>
            </a:r>
            <a:r>
              <a:rPr lang="en-US" altLang="zh-Hans" dirty="0"/>
              <a:t>disk</a:t>
            </a:r>
            <a:r>
              <a:rPr lang="ja-JP" altLang="en-US"/>
              <a:t>的选项有</a:t>
            </a:r>
            <a:r>
              <a:rPr lang="en-US" altLang="ja-JP" dirty="0"/>
              <a:t>standard</a:t>
            </a:r>
            <a:r>
              <a:rPr lang="zh-Hans" altLang="en-US" dirty="0"/>
              <a:t>，</a:t>
            </a:r>
            <a:r>
              <a:rPr lang="en-US" altLang="zh-Hans" dirty="0"/>
              <a:t>SSD</a:t>
            </a:r>
            <a:r>
              <a:rPr lang="ja-JP" altLang="en-US"/>
              <a:t>和</a:t>
            </a:r>
            <a:r>
              <a:rPr lang="en-US" altLang="ja-JP" dirty="0"/>
              <a:t>local</a:t>
            </a:r>
            <a:r>
              <a:rPr lang="zh-Hans" altLang="en-US" dirty="0"/>
              <a:t> </a:t>
            </a:r>
            <a:r>
              <a:rPr lang="en-US" altLang="zh-Hans" dirty="0"/>
              <a:t>SSD</a:t>
            </a:r>
            <a:r>
              <a:rPr lang="zh-Hans" altLang="en-US" dirty="0"/>
              <a:t>，</a:t>
            </a:r>
            <a:r>
              <a:rPr lang="ja-JP" altLang="en-US"/>
              <a:t>其中</a:t>
            </a:r>
            <a:r>
              <a:rPr lang="en-US" altLang="ja-JP" dirty="0"/>
              <a:t>local</a:t>
            </a:r>
            <a:r>
              <a:rPr lang="zh-Hans" altLang="en-US" dirty="0"/>
              <a:t> </a:t>
            </a:r>
            <a:r>
              <a:rPr lang="en-US" altLang="zh-Hans" dirty="0"/>
              <a:t>SSD</a:t>
            </a:r>
            <a:r>
              <a:rPr lang="ja-JP" altLang="en-US"/>
              <a:t>一般用于暂时的</a:t>
            </a:r>
            <a:r>
              <a:rPr lang="en-US" altLang="ja-JP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transfer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5B33F7A7-4193-B74B-BABD-A9249C730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35" y="3797085"/>
            <a:ext cx="7025765" cy="38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785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F42472A-82D8-4A9E-A036-C53B4076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428"/>
            <a:ext cx="6477000" cy="3609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4382E36-064E-4057-9271-EDCB5E93A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702" y="434428"/>
            <a:ext cx="6610350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1FEF053-65B7-402C-95F9-C00951524F33}"/>
              </a:ext>
            </a:extLst>
          </p:cNvPr>
          <p:cNvSpPr txBox="1"/>
          <p:nvPr/>
        </p:nvSpPr>
        <p:spPr>
          <a:xfrm>
            <a:off x="0" y="0"/>
            <a:ext cx="3849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practice to organize GCP hierarchy</a:t>
            </a:r>
          </a:p>
        </p:txBody>
      </p:sp>
    </p:spTree>
    <p:extLst>
      <p:ext uri="{BB962C8B-B14F-4D97-AF65-F5344CB8AC3E}">
        <p14:creationId xmlns:p14="http://schemas.microsoft.com/office/powerpoint/2010/main" val="3437249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C16AAB4-7D9E-4F69-A65E-91759223C021}"/>
              </a:ext>
            </a:extLst>
          </p:cNvPr>
          <p:cNvSpPr txBox="1"/>
          <p:nvPr/>
        </p:nvSpPr>
        <p:spPr>
          <a:xfrm>
            <a:off x="0" y="0"/>
            <a:ext cx="6853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 data storing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Datastore</a:t>
            </a:r>
            <a:r>
              <a:rPr lang="ja-JP" altLang="en-US" dirty="0"/>
              <a:t>可以想象成一个巨大的</a:t>
            </a:r>
            <a:r>
              <a:rPr lang="en-US" altLang="ja-JP" dirty="0"/>
              <a:t>CSV</a:t>
            </a:r>
            <a:r>
              <a:rPr lang="ja-JP" altLang="en-US" dirty="0"/>
              <a:t>，同时也支持</a:t>
            </a:r>
            <a:r>
              <a:rPr lang="en-US" altLang="ja-JP" dirty="0"/>
              <a:t>SQL</a:t>
            </a:r>
            <a:r>
              <a:rPr lang="ja-JP" altLang="en-US" dirty="0"/>
              <a:t>语言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381846DA-0D7B-43B5-A90B-AD9E06F6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08672"/>
            <a:ext cx="6882350" cy="3663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DDA91394-5EFB-4B5C-8DD9-B313FD7BC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350" y="369332"/>
            <a:ext cx="5429639" cy="28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AEC890D3-B7E2-4D84-92CF-3C5618DDA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7512"/>
            <a:ext cx="6154653" cy="3060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407481A-91C6-4472-956E-D6B4C67145E7}"/>
              </a:ext>
            </a:extLst>
          </p:cNvPr>
          <p:cNvSpPr txBox="1"/>
          <p:nvPr/>
        </p:nvSpPr>
        <p:spPr>
          <a:xfrm>
            <a:off x="0" y="4681181"/>
            <a:ext cx="2841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unstructured data,</a:t>
            </a:r>
          </a:p>
          <a:p>
            <a:r>
              <a:rPr lang="en-US" dirty="0"/>
              <a:t>How to decide which to use.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2424EEA8-21FB-4729-8808-FACC91637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321" y="5327511"/>
            <a:ext cx="5702302" cy="3060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055D3D1-8C99-49BA-ADED-901D93AC15A0}"/>
              </a:ext>
            </a:extLst>
          </p:cNvPr>
          <p:cNvSpPr txBox="1"/>
          <p:nvPr/>
        </p:nvSpPr>
        <p:spPr>
          <a:xfrm>
            <a:off x="6882350" y="4961106"/>
            <a:ext cx="463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structured data, how to choose what to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58D38CFC-DADA-4D45-8FD5-8BC5DD765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640922"/>
            <a:ext cx="6023682" cy="3124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DC0DD50-7911-472D-AFEA-ADE92319C3EA}"/>
              </a:ext>
            </a:extLst>
          </p:cNvPr>
          <p:cNvSpPr txBox="1"/>
          <p:nvPr/>
        </p:nvSpPr>
        <p:spPr>
          <a:xfrm>
            <a:off x="1831064" y="9196929"/>
            <a:ext cx="291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to use Cloud Spanner?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A92BD08E-A5CD-4A0F-961A-992AEFDFD6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349" y="9034818"/>
            <a:ext cx="8034647" cy="4187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77F61E96-FDFC-4481-AD40-F3FAA9228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902927"/>
            <a:ext cx="6023682" cy="31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73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62D2376-501D-4247-9A5C-A36B38F00086}"/>
              </a:ext>
            </a:extLst>
          </p:cNvPr>
          <p:cNvSpPr txBox="1"/>
          <p:nvPr/>
        </p:nvSpPr>
        <p:spPr>
          <a:xfrm>
            <a:off x="0" y="0"/>
            <a:ext cx="3962400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Scaling and automation using GCP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Router: design to provide BGP routing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It implements dynamic VPN that allows topology to be discovered and shared automatically, which reduces manual static route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interconnect: to transfer large amount of data between networks. </a:t>
            </a:r>
            <a:r>
              <a:rPr lang="zh-CN" altLang="en-US" dirty="0"/>
              <a:t>简单来说，就是有自己的</a:t>
            </a:r>
            <a:r>
              <a:rPr lang="en-US" altLang="zh-CN" dirty="0"/>
              <a:t>hardware</a:t>
            </a:r>
            <a:r>
              <a:rPr lang="zh-CN" altLang="en-US" dirty="0"/>
              <a:t>，希望把自己的</a:t>
            </a:r>
            <a:r>
              <a:rPr lang="en-US" altLang="zh-CN" dirty="0"/>
              <a:t>hardware</a:t>
            </a:r>
            <a:r>
              <a:rPr lang="ja-JP" altLang="en-US" dirty="0"/>
              <a:t>连接到</a:t>
            </a:r>
            <a:r>
              <a:rPr lang="en-US" altLang="ja-JP" dirty="0"/>
              <a:t>Google</a:t>
            </a:r>
            <a:r>
              <a:rPr lang="ja-JP" altLang="en-US" dirty="0"/>
              <a:t>的</a:t>
            </a:r>
            <a:r>
              <a:rPr lang="en-US" altLang="ja-JP" dirty="0"/>
              <a:t>network</a:t>
            </a:r>
            <a:r>
              <a:rPr lang="ja-JP" altLang="en-US" dirty="0"/>
              <a:t>时，用这个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External Peering: include direct peering and carrier peering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interconnect and direct peering can provide higher availability, lower latency, and lower cost for data-intensive applications.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BF7CD2CE-50E0-4A66-A82A-3D8B558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2400" y="0"/>
            <a:ext cx="8229600" cy="41433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32C8C23F-82CE-4CD5-8E63-F8E09CF62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4576762"/>
            <a:ext cx="8553450" cy="4562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CEE15AB-2CCA-482E-A912-E56B863D8F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175" y="9139237"/>
            <a:ext cx="8782050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563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E17A4BA3-D07C-4A07-8DDF-8A0428A7A173}"/>
              </a:ext>
            </a:extLst>
          </p:cNvPr>
          <p:cNvSpPr txBox="1"/>
          <p:nvPr/>
        </p:nvSpPr>
        <p:spPr>
          <a:xfrm>
            <a:off x="-1" y="0"/>
            <a:ext cx="5505855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Load balancing: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categories: </a:t>
            </a:r>
            <a:r>
              <a:rPr lang="en-US" b="1" dirty="0"/>
              <a:t>global external load balancing, regional external load balancing, and regional internal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hardware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zh-CN" altLang="en-US" dirty="0"/>
              <a:t>需要先创建</a:t>
            </a:r>
            <a:r>
              <a:rPr lang="en-US" altLang="ja-JP" dirty="0"/>
              <a:t>managed instance group (</a:t>
            </a:r>
            <a:r>
              <a:rPr lang="ja-JP" altLang="en-US" dirty="0"/>
              <a:t>有</a:t>
            </a:r>
            <a:r>
              <a:rPr lang="en-US" altLang="ja-JP" dirty="0"/>
              <a:t>autoscaling</a:t>
            </a:r>
            <a:r>
              <a:rPr lang="ja-JP" altLang="en-US" dirty="0"/>
              <a:t>功能</a:t>
            </a:r>
            <a:r>
              <a:rPr lang="en-US" altLang="ja-JP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/>
              <a:t>Managed instance group</a:t>
            </a:r>
            <a:r>
              <a:rPr lang="ja-JP" altLang="en-US" dirty="0"/>
              <a:t>的好处是高度自动化，如果</a:t>
            </a:r>
            <a:r>
              <a:rPr lang="en-US" altLang="ja-JP" dirty="0"/>
              <a:t>user</a:t>
            </a:r>
            <a:r>
              <a:rPr lang="ja-JP" altLang="en-US" dirty="0"/>
              <a:t>添加了一个新的</a:t>
            </a:r>
            <a:r>
              <a:rPr lang="en-US" altLang="ja-JP" dirty="0"/>
              <a:t>instance</a:t>
            </a:r>
            <a:r>
              <a:rPr lang="ja-JP" altLang="en-US" dirty="0"/>
              <a:t>进</a:t>
            </a:r>
            <a:r>
              <a:rPr lang="en-US" altLang="ja-JP" dirty="0"/>
              <a:t>group</a:t>
            </a:r>
            <a:r>
              <a:rPr lang="ja-JP" altLang="en-US" dirty="0"/>
              <a:t>，</a:t>
            </a:r>
            <a:r>
              <a:rPr lang="en-US" altLang="ja-JP" dirty="0"/>
              <a:t>managed instance group</a:t>
            </a:r>
            <a:r>
              <a:rPr lang="ja-JP" altLang="en-US" dirty="0"/>
              <a:t>会自动分配工作给这个</a:t>
            </a:r>
            <a:r>
              <a:rPr lang="en-US" altLang="ja-JP" dirty="0"/>
              <a:t>instance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HTTP(S) load balancing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Cross-region and content-based load balancing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are HTTP/HTTPS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SSL proxy/TCP proxy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Both Use Google Cloud Load Balancing as a gateway, which rely the traffic to different zones/instances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Network load balancing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Work better if target pool has managed instance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450B775-2086-4A32-87CA-3F917638B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5855" y="0"/>
            <a:ext cx="6686145" cy="3663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60F3F63E-909C-4F6D-867C-7FE98879A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854" y="3663853"/>
            <a:ext cx="6686146" cy="3332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E8CA26EF-D96D-464A-B0B6-4716D16E7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9213" y="6995917"/>
            <a:ext cx="6682787" cy="34536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784A182-D431-41DE-9C4B-B211E6A3E90F}"/>
              </a:ext>
            </a:extLst>
          </p:cNvPr>
          <p:cNvSpPr txBox="1"/>
          <p:nvPr/>
        </p:nvSpPr>
        <p:spPr>
          <a:xfrm>
            <a:off x="3650858" y="6876342"/>
            <a:ext cx="18549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右图是一个</a:t>
            </a:r>
            <a:r>
              <a:rPr lang="en-US" altLang="ja-JP" dirty="0"/>
              <a:t>video</a:t>
            </a:r>
            <a:r>
              <a:rPr lang="ja-JP" altLang="en-US" dirty="0"/>
              <a:t>的</a:t>
            </a:r>
            <a:r>
              <a:rPr lang="en-US" altLang="ja-JP" dirty="0"/>
              <a:t>server</a:t>
            </a:r>
            <a:r>
              <a:rPr lang="ja-JP" altLang="en-US" dirty="0"/>
              <a:t>，根据来的</a:t>
            </a:r>
            <a:r>
              <a:rPr lang="en-US" altLang="ja-JP" dirty="0"/>
              <a:t>request</a:t>
            </a:r>
            <a:r>
              <a:rPr lang="ja-JP" altLang="en-US" dirty="0"/>
              <a:t>是</a:t>
            </a:r>
            <a:r>
              <a:rPr lang="en-US" altLang="ja-JP" dirty="0"/>
              <a:t>HD video request</a:t>
            </a:r>
            <a:r>
              <a:rPr lang="ja-JP" altLang="en-US" dirty="0"/>
              <a:t>还是</a:t>
            </a:r>
            <a:r>
              <a:rPr lang="en-US" altLang="ja-JP" dirty="0"/>
              <a:t>Standard Video request (</a:t>
            </a:r>
            <a:r>
              <a:rPr lang="ja-JP" altLang="en-US" dirty="0"/>
              <a:t>根据</a:t>
            </a:r>
            <a:r>
              <a:rPr lang="en-US" altLang="ja-JP" dirty="0"/>
              <a:t>URL header</a:t>
            </a:r>
            <a:r>
              <a:rPr lang="ja-JP" altLang="en-US" dirty="0"/>
              <a:t>区分</a:t>
            </a:r>
            <a:r>
              <a:rPr lang="en-US" altLang="ja-JP" dirty="0"/>
              <a:t>)</a:t>
            </a:r>
            <a:r>
              <a:rPr lang="ja-JP" altLang="en-US" dirty="0"/>
              <a:t>，</a:t>
            </a:r>
            <a:r>
              <a:rPr lang="en-US" altLang="ja-JP" dirty="0"/>
              <a:t>URL map</a:t>
            </a:r>
            <a:r>
              <a:rPr lang="ja-JP" altLang="en-US" dirty="0"/>
              <a:t>告诉</a:t>
            </a:r>
            <a:r>
              <a:rPr lang="en-US" altLang="ja-JP" dirty="0"/>
              <a:t>proxy</a:t>
            </a:r>
            <a:r>
              <a:rPr lang="ja-JP" altLang="en-US" dirty="0"/>
              <a:t>把</a:t>
            </a:r>
            <a:r>
              <a:rPr lang="en-US" altLang="ja-JP" dirty="0"/>
              <a:t>request</a:t>
            </a:r>
            <a:r>
              <a:rPr lang="ja-JP" altLang="en-US" dirty="0"/>
              <a:t>转到不同的</a:t>
            </a:r>
            <a:r>
              <a:rPr lang="en-US" altLang="ja-JP" dirty="0"/>
              <a:t>backend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D4D3797-4F1A-484B-842F-166123E20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2753" y="3663853"/>
            <a:ext cx="6512571" cy="3470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FC284180-E5FB-4CAF-BE21-A6DC6861E883}"/>
              </a:ext>
            </a:extLst>
          </p:cNvPr>
          <p:cNvSpPr txBox="1"/>
          <p:nvPr/>
        </p:nvSpPr>
        <p:spPr>
          <a:xfrm>
            <a:off x="16248185" y="6858000"/>
            <a:ext cx="3896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这里的</a:t>
            </a:r>
            <a:r>
              <a:rPr lang="en-US" altLang="zh-CN" dirty="0"/>
              <a:t>forwarding </a:t>
            </a:r>
            <a:r>
              <a:rPr lang="en-US" altLang="ja-JP" dirty="0"/>
              <a:t>rules</a:t>
            </a:r>
            <a:r>
              <a:rPr lang="ja-JP" altLang="en-US" dirty="0"/>
              <a:t>可以是根据</a:t>
            </a:r>
            <a:r>
              <a:rPr lang="en-US" altLang="ja-JP" dirty="0"/>
              <a:t>port</a:t>
            </a:r>
            <a:r>
              <a:rPr lang="ja-JP" altLang="en-US" dirty="0"/>
              <a:t>的，也可以是根据</a:t>
            </a:r>
            <a:r>
              <a:rPr lang="en-US" altLang="ja-JP" dirty="0"/>
              <a:t>IP</a:t>
            </a:r>
            <a:r>
              <a:rPr lang="ja-JP" altLang="en-US" dirty="0"/>
              <a:t>的，</a:t>
            </a:r>
            <a:r>
              <a:rPr lang="en-US" altLang="ja-JP" dirty="0"/>
              <a:t>protocol</a:t>
            </a:r>
            <a:r>
              <a:rPr lang="ja-JP" altLang="en-US" dirty="0"/>
              <a:t>的</a:t>
            </a:r>
            <a:r>
              <a:rPr lang="en-US" altLang="ja-JP" dirty="0"/>
              <a:t>, etc.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135F2639-E8F4-492B-A719-2617008A01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9255" y="10449535"/>
            <a:ext cx="7591425" cy="43148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95DE2454-24D8-4F9C-870B-DA0409F6DFCC}"/>
              </a:ext>
            </a:extLst>
          </p:cNvPr>
          <p:cNvSpPr txBox="1"/>
          <p:nvPr/>
        </p:nvSpPr>
        <p:spPr>
          <a:xfrm>
            <a:off x="1735250" y="10972800"/>
            <a:ext cx="4876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Google Global Load Balancing (</a:t>
            </a:r>
            <a:r>
              <a:rPr lang="en-US" dirty="0" err="1"/>
              <a:t>a.k.a</a:t>
            </a:r>
            <a:r>
              <a:rPr lang="en-US" dirty="0"/>
              <a:t> HTTP(s) load balancing)</a:t>
            </a:r>
            <a:r>
              <a:rPr lang="ja-JP" altLang="en-US" dirty="0"/>
              <a:t>先把</a:t>
            </a:r>
            <a:r>
              <a:rPr lang="en-US" altLang="ja-JP" dirty="0"/>
              <a:t>traffic</a:t>
            </a:r>
            <a:r>
              <a:rPr lang="ja-JP" altLang="en-US" dirty="0"/>
              <a:t>分给各个</a:t>
            </a:r>
            <a:r>
              <a:rPr lang="en-US" altLang="ja-JP" dirty="0"/>
              <a:t>region</a:t>
            </a:r>
            <a:r>
              <a:rPr lang="ja-JP" altLang="en-US" dirty="0"/>
              <a:t>，然后每个</a:t>
            </a:r>
            <a:r>
              <a:rPr lang="en-US" altLang="ja-JP" dirty="0"/>
              <a:t>region</a:t>
            </a:r>
            <a:r>
              <a:rPr lang="ja-JP" altLang="en-US" dirty="0"/>
              <a:t>的</a:t>
            </a:r>
            <a:r>
              <a:rPr lang="en-US" altLang="ja-JP" dirty="0"/>
              <a:t>internal load balancing</a:t>
            </a:r>
            <a:r>
              <a:rPr lang="ja-JP" altLang="en-US" dirty="0"/>
              <a:t>在分</a:t>
            </a:r>
            <a:r>
              <a:rPr lang="en-US" altLang="ja-JP" dirty="0"/>
              <a:t>traffic</a:t>
            </a:r>
            <a:r>
              <a:rPr lang="ja-JP" altLang="en-US" dirty="0"/>
              <a:t>给各个</a:t>
            </a:r>
            <a:r>
              <a:rPr lang="en-US" altLang="ja-JP" dirty="0"/>
              <a:t>instance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1F17D1B-33B0-4D13-81E2-9D08E12B9D2A}"/>
              </a:ext>
            </a:extLst>
          </p:cNvPr>
          <p:cNvSpPr txBox="1"/>
          <p:nvPr/>
        </p:nvSpPr>
        <p:spPr>
          <a:xfrm>
            <a:off x="6223000" y="-727969"/>
            <a:ext cx="7675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Internal load balancing</a:t>
            </a:r>
            <a:r>
              <a:rPr lang="zh-CN" altLang="en-US" dirty="0"/>
              <a:t>只分流负责</a:t>
            </a:r>
            <a:r>
              <a:rPr lang="en-US" altLang="zh-CN" dirty="0"/>
              <a:t>GCP</a:t>
            </a:r>
            <a:r>
              <a:rPr lang="ja-JP" altLang="en-US" dirty="0"/>
              <a:t>内部来的</a:t>
            </a:r>
            <a:r>
              <a:rPr lang="en-US" altLang="ja-JP" dirty="0"/>
              <a:t>requests (</a:t>
            </a:r>
            <a:r>
              <a:rPr lang="ja-JP" altLang="en-US" dirty="0"/>
              <a:t>只与</a:t>
            </a:r>
            <a:r>
              <a:rPr lang="en-US" altLang="ja-JP" dirty="0"/>
              <a:t>internal IP</a:t>
            </a:r>
            <a:r>
              <a:rPr lang="ja-JP" altLang="en-US" dirty="0"/>
              <a:t>有关</a:t>
            </a:r>
            <a:r>
              <a:rPr lang="en-US" altLang="ja-JP" dirty="0"/>
              <a:t>)</a:t>
            </a:r>
          </a:p>
          <a:p>
            <a:r>
              <a:rPr lang="en-US" altLang="ja-JP" dirty="0"/>
              <a:t>Load balancing</a:t>
            </a:r>
            <a:r>
              <a:rPr lang="ja-JP" altLang="en-US" dirty="0"/>
              <a:t>负责从</a:t>
            </a:r>
            <a:r>
              <a:rPr lang="en-US" altLang="ja-JP" dirty="0"/>
              <a:t>GCP</a:t>
            </a:r>
            <a:r>
              <a:rPr lang="ja-JP" altLang="en-US" dirty="0"/>
              <a:t>外面来的</a:t>
            </a:r>
            <a:r>
              <a:rPr lang="en-US" altLang="ja-JP" dirty="0"/>
              <a:t>requests(</a:t>
            </a:r>
            <a:r>
              <a:rPr lang="ja-JP" altLang="en-US" dirty="0"/>
              <a:t>从</a:t>
            </a:r>
            <a:r>
              <a:rPr lang="en-US" altLang="ja-JP" dirty="0"/>
              <a:t>external IP</a:t>
            </a:r>
            <a:r>
              <a:rPr lang="ja-JP" altLang="en-US" dirty="0"/>
              <a:t>来的</a:t>
            </a:r>
            <a:r>
              <a:rPr lang="en-US" altLang="ja-JP" dirty="0"/>
              <a:t>requests)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52F77DD-3B9F-4823-9A5F-B1D912AC1C3C}"/>
              </a:ext>
            </a:extLst>
          </p:cNvPr>
          <p:cNvSpPr txBox="1"/>
          <p:nvPr/>
        </p:nvSpPr>
        <p:spPr>
          <a:xfrm>
            <a:off x="1477108" y="-2194560"/>
            <a:ext cx="90860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建立</a:t>
            </a:r>
            <a:r>
              <a:rPr lang="en-US" altLang="ja-JP" dirty="0"/>
              <a:t>managed instance group</a:t>
            </a:r>
            <a:r>
              <a:rPr lang="ja-JP" altLang="en-US" dirty="0"/>
              <a:t>的时候，最好先做一个</a:t>
            </a:r>
            <a:r>
              <a:rPr lang="en-US" altLang="ja-JP" dirty="0"/>
              <a:t>custom image</a:t>
            </a:r>
            <a:r>
              <a:rPr lang="ja-JP" altLang="en-US" dirty="0"/>
              <a:t> </a:t>
            </a:r>
            <a:r>
              <a:rPr lang="en-US" altLang="ja-JP" dirty="0"/>
              <a:t>(</a:t>
            </a:r>
            <a:r>
              <a:rPr lang="ja-JP" altLang="en-US" dirty="0"/>
              <a:t>里面安装有需要的</a:t>
            </a:r>
            <a:r>
              <a:rPr lang="en-US" altLang="ja-JP" dirty="0"/>
              <a:t>app)</a:t>
            </a:r>
          </a:p>
          <a:p>
            <a:r>
              <a:rPr lang="ja-JP" altLang="en-US" dirty="0"/>
              <a:t>这样</a:t>
            </a:r>
            <a:r>
              <a:rPr lang="en-US" altLang="ja-JP" dirty="0"/>
              <a:t>group</a:t>
            </a:r>
            <a:r>
              <a:rPr lang="ja-JP" altLang="en-US" dirty="0"/>
              <a:t>在</a:t>
            </a:r>
            <a:r>
              <a:rPr lang="en-US" altLang="ja-JP" dirty="0" err="1"/>
              <a:t>autoscale</a:t>
            </a:r>
            <a:r>
              <a:rPr lang="en-US" altLang="ja-JP" dirty="0"/>
              <a:t> VM</a:t>
            </a:r>
            <a:r>
              <a:rPr lang="ja-JP" altLang="en-US" dirty="0"/>
              <a:t>的时候，就可以用那个</a:t>
            </a:r>
            <a:r>
              <a:rPr lang="en-US" altLang="ja-JP" dirty="0"/>
              <a:t>custom image</a:t>
            </a:r>
            <a:r>
              <a:rPr lang="ja-JP" altLang="en-US" dirty="0"/>
              <a:t>创建</a:t>
            </a:r>
            <a:r>
              <a:rPr lang="en-US" altLang="ja-JP" dirty="0"/>
              <a:t>VM</a:t>
            </a:r>
            <a:r>
              <a:rPr lang="ja-JP" altLang="en-US" dirty="0"/>
              <a:t>了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239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167A63F-4CA7-43F9-B1AA-33F1AD51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"/>
            <a:ext cx="4286250" cy="3371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E7D20DF-DFDB-4509-BEC7-72E2C71E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54" y="76200"/>
            <a:ext cx="421005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C944221-7A2E-43AA-BD95-6772A78A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" y="3892280"/>
            <a:ext cx="4219575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1F7448D-95F0-400B-B961-4C6956EC4FE9}"/>
              </a:ext>
            </a:extLst>
          </p:cNvPr>
          <p:cNvSpPr txBox="1"/>
          <p:nvPr/>
        </p:nvSpPr>
        <p:spPr>
          <a:xfrm>
            <a:off x="4914900" y="4000500"/>
            <a:ext cx="7277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SaaS,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Paas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Iaas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Paas</a:t>
            </a:r>
            <a:r>
              <a:rPr lang="en-US" dirty="0"/>
              <a:t>  let you bind your application code to libraries that give access to the infrastructure your application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Iaas</a:t>
            </a:r>
            <a:r>
              <a:rPr lang="en-US" dirty="0"/>
              <a:t> provide raw compute, storage, and network, organized in ways that are familiar from physical data centers</a:t>
            </a:r>
          </a:p>
        </p:txBody>
      </p:sp>
    </p:spTree>
    <p:extLst>
      <p:ext uri="{BB962C8B-B14F-4D97-AF65-F5344CB8AC3E}">
        <p14:creationId xmlns:p14="http://schemas.microsoft.com/office/powerpoint/2010/main" val="127050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0AD59D5-D0CA-4E41-A252-E8AFB3039839}"/>
              </a:ext>
            </a:extLst>
          </p:cNvPr>
          <p:cNvSpPr txBox="1"/>
          <p:nvPr/>
        </p:nvSpPr>
        <p:spPr>
          <a:xfrm>
            <a:off x="1" y="0"/>
            <a:ext cx="659505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Autoscaling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 </a:t>
            </a:r>
            <a:r>
              <a:rPr lang="en-US" dirty="0" err="1"/>
              <a:t>autoscaler</a:t>
            </a:r>
            <a:r>
              <a:rPr lang="en-US" dirty="0"/>
              <a:t> per managed instance group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Policy options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Average CPU utilization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HTTP load balancing serving capacity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Each </a:t>
            </a:r>
            <a:r>
              <a:rPr lang="en-US" dirty="0" err="1"/>
              <a:t>autoscaler</a:t>
            </a:r>
            <a:r>
              <a:rPr lang="en-US" dirty="0"/>
              <a:t> allow multiple policies (up to 5)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Stackdriver</a:t>
            </a:r>
            <a:r>
              <a:rPr lang="en-US" dirty="0"/>
              <a:t> metrics can be used as custom metrics for autoscaling policies.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Autoscaler</a:t>
            </a:r>
            <a:r>
              <a:rPr lang="en-US" dirty="0"/>
              <a:t> resolve conflicts between multiple scaling policies: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Autoscaler</a:t>
            </a:r>
            <a:r>
              <a:rPr lang="en-US" dirty="0"/>
              <a:t> select the one that recommends the most VMs, to ensure the application is supported.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8053C4F-6D70-494A-928E-76FE8D42DD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050" y="0"/>
            <a:ext cx="5596950" cy="291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94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E43064B4-855D-4D39-9FD4-B2016B6D5970}"/>
              </a:ext>
            </a:extLst>
          </p:cNvPr>
          <p:cNvSpPr/>
          <p:nvPr/>
        </p:nvSpPr>
        <p:spPr>
          <a:xfrm>
            <a:off x="0" y="2039815"/>
            <a:ext cx="2546252" cy="257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VPN-1</a:t>
            </a:r>
          </a:p>
          <a:p>
            <a:pPr algn="ctr"/>
            <a:r>
              <a:rPr lang="en-US" dirty="0"/>
              <a:t>Us-east1</a:t>
            </a:r>
          </a:p>
          <a:p>
            <a:pPr algn="ctr"/>
            <a:r>
              <a:rPr lang="en-US" dirty="0"/>
              <a:t>10.5.4.0/24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4FC32317-B102-4AD9-9EDD-F939E0362BB2}"/>
              </a:ext>
            </a:extLst>
          </p:cNvPr>
          <p:cNvSpPr/>
          <p:nvPr/>
        </p:nvSpPr>
        <p:spPr>
          <a:xfrm>
            <a:off x="9645748" y="2039815"/>
            <a:ext cx="2546252" cy="25743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VPN-2</a:t>
            </a:r>
          </a:p>
          <a:p>
            <a:pPr algn="ctr"/>
            <a:r>
              <a:rPr lang="en-US" dirty="0"/>
              <a:t>Europe-west1</a:t>
            </a:r>
          </a:p>
          <a:p>
            <a:pPr algn="ctr"/>
            <a:r>
              <a:rPr lang="en-US" dirty="0"/>
              <a:t>10.1.3.0/24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xmlns="" id="{2BA13607-BF66-4C26-BEF7-7E19FA1D818A}"/>
              </a:ext>
            </a:extLst>
          </p:cNvPr>
          <p:cNvSpPr/>
          <p:nvPr/>
        </p:nvSpPr>
        <p:spPr>
          <a:xfrm>
            <a:off x="2546252" y="3327009"/>
            <a:ext cx="239151" cy="2602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E6130E39-91DE-4375-845C-4AF61D9B7D50}"/>
              </a:ext>
            </a:extLst>
          </p:cNvPr>
          <p:cNvSpPr/>
          <p:nvPr/>
        </p:nvSpPr>
        <p:spPr>
          <a:xfrm>
            <a:off x="9406597" y="3298873"/>
            <a:ext cx="239151" cy="26025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52E4155-4170-432D-B740-884AF4673BEA}"/>
              </a:ext>
            </a:extLst>
          </p:cNvPr>
          <p:cNvSpPr txBox="1"/>
          <p:nvPr/>
        </p:nvSpPr>
        <p:spPr>
          <a:xfrm>
            <a:off x="2546252" y="2929541"/>
            <a:ext cx="12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STATIC_IP_VPN_1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A292DC1-B61F-4139-8837-9C62F155A0E4}"/>
              </a:ext>
            </a:extLst>
          </p:cNvPr>
          <p:cNvSpPr txBox="1"/>
          <p:nvPr/>
        </p:nvSpPr>
        <p:spPr>
          <a:xfrm>
            <a:off x="8360909" y="2916499"/>
            <a:ext cx="1284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STATIC_IP_VPN_2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D8930366-87D1-4B27-9BF2-8201DC46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0173" y="5367166"/>
            <a:ext cx="5102909" cy="16385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6DE11823-A9EC-43D1-A882-105CBF015B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1350" y="5535642"/>
            <a:ext cx="4520650" cy="14700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F3D257D-9206-4F0D-BCD9-B1B5557E49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34" y="7232453"/>
            <a:ext cx="4638894" cy="16310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42D8C04C-9C8E-403C-9881-C1EB3793C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5278" y="7319136"/>
            <a:ext cx="4576721" cy="16310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F468ACF5-52FF-455E-9586-8EE685010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835" y="8950164"/>
            <a:ext cx="4638894" cy="15131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xmlns="" id="{ECF94F51-415D-40A8-A8BD-F4DF3E09B7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3103" y="8950164"/>
            <a:ext cx="4638897" cy="15131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7E2EC67-8E44-4072-8F1B-955C9FAD497B}"/>
              </a:ext>
            </a:extLst>
          </p:cNvPr>
          <p:cNvSpPr txBox="1"/>
          <p:nvPr/>
        </p:nvSpPr>
        <p:spPr>
          <a:xfrm>
            <a:off x="4649128" y="6967801"/>
            <a:ext cx="3114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IPSec</a:t>
            </a:r>
            <a:r>
              <a:rPr lang="zh-CN" altLang="en-US" b="1" dirty="0"/>
              <a:t>用</a:t>
            </a:r>
            <a:r>
              <a:rPr lang="en-US" altLang="zh-CN" b="1" dirty="0"/>
              <a:t>UDP 500</a:t>
            </a:r>
            <a:r>
              <a:rPr lang="ja-JP" altLang="en-US" b="1" dirty="0"/>
              <a:t>和</a:t>
            </a:r>
            <a:r>
              <a:rPr lang="en-US" altLang="ja-JP" b="1" dirty="0"/>
              <a:t>4500</a:t>
            </a:r>
            <a:r>
              <a:rPr lang="ja-JP" altLang="en-US" b="1" dirty="0"/>
              <a:t>来通信</a:t>
            </a:r>
            <a:endParaRPr lang="en-US" b="1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CCA1C59E-7833-4580-9745-CF4D840324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6" y="-1315117"/>
            <a:ext cx="6257925" cy="286702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xmlns="" id="{61D7D1B9-5FD6-4390-9F17-34B2571F92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72934" y="-1255777"/>
            <a:ext cx="5867326" cy="2669409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080D0529-4CD9-49EE-A189-3A8CEFC330D8}"/>
              </a:ext>
            </a:extLst>
          </p:cNvPr>
          <p:cNvCxnSpPr>
            <a:stCxn id="6" idx="7"/>
            <a:endCxn id="7" idx="1"/>
          </p:cNvCxnSpPr>
          <p:nvPr/>
        </p:nvCxnSpPr>
        <p:spPr>
          <a:xfrm flipV="1">
            <a:off x="2750380" y="3336986"/>
            <a:ext cx="6691240" cy="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AF81E1DD-3B9F-43AB-9104-BBD4C0825EC1}"/>
              </a:ext>
            </a:extLst>
          </p:cNvPr>
          <p:cNvSpPr txBox="1"/>
          <p:nvPr/>
        </p:nvSpPr>
        <p:spPr>
          <a:xfrm>
            <a:off x="5329316" y="3040930"/>
            <a:ext cx="877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tunnel1to2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DF959F7C-158F-4CDC-ADB1-F425B950F882}"/>
              </a:ext>
            </a:extLst>
          </p:cNvPr>
          <p:cNvCxnSpPr>
            <a:cxnSpLocks/>
            <a:stCxn id="7" idx="3"/>
            <a:endCxn id="6" idx="5"/>
          </p:cNvCxnSpPr>
          <p:nvPr/>
        </p:nvCxnSpPr>
        <p:spPr>
          <a:xfrm flipH="1">
            <a:off x="2750380" y="3521013"/>
            <a:ext cx="6691240" cy="281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BB614D09-BED6-43BB-A60F-57834D4E945A}"/>
              </a:ext>
            </a:extLst>
          </p:cNvPr>
          <p:cNvSpPr txBox="1"/>
          <p:nvPr/>
        </p:nvSpPr>
        <p:spPr>
          <a:xfrm>
            <a:off x="5329315" y="3545632"/>
            <a:ext cx="8772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tunnel2to1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39BEDF7-9BBE-412F-BD00-BBA823A66F6E}"/>
              </a:ext>
            </a:extLst>
          </p:cNvPr>
          <p:cNvSpPr txBox="1"/>
          <p:nvPr/>
        </p:nvSpPr>
        <p:spPr>
          <a:xfrm>
            <a:off x="-70173" y="4770094"/>
            <a:ext cx="12262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 </a:t>
            </a:r>
            <a:r>
              <a:rPr lang="zh-CN" altLang="en-US" dirty="0"/>
              <a:t>下面</a:t>
            </a:r>
            <a:r>
              <a:rPr lang="en-US" altLang="zh-CN" dirty="0"/>
              <a:t>6</a:t>
            </a:r>
            <a:r>
              <a:rPr lang="ja-JP" altLang="en-US" dirty="0"/>
              <a:t>图，是用来</a:t>
            </a:r>
            <a:r>
              <a:rPr lang="en-US" altLang="ja-JP" dirty="0"/>
              <a:t>config VPN-1</a:t>
            </a:r>
            <a:r>
              <a:rPr lang="ja-JP" altLang="en-US" dirty="0"/>
              <a:t>和</a:t>
            </a:r>
            <a:r>
              <a:rPr lang="en-US" altLang="ja-JP" dirty="0"/>
              <a:t>VPN-2</a:t>
            </a:r>
            <a:r>
              <a:rPr lang="ja-JP" altLang="en-US" dirty="0"/>
              <a:t>各自的</a:t>
            </a:r>
            <a:r>
              <a:rPr lang="en-US" altLang="ja-JP" dirty="0"/>
              <a:t>VPN Gateway</a:t>
            </a:r>
            <a:r>
              <a:rPr lang="ja-JP" altLang="en-US" dirty="0"/>
              <a:t>的</a:t>
            </a:r>
            <a:r>
              <a:rPr lang="en-US" altLang="ja-JP" dirty="0"/>
              <a:t>,VPN Gateway</a:t>
            </a:r>
            <a:r>
              <a:rPr lang="ja-JP" altLang="en-US" dirty="0"/>
              <a:t>的目的是，当</a:t>
            </a:r>
            <a:r>
              <a:rPr lang="en-US" altLang="ja-JP" dirty="0"/>
              <a:t>packet</a:t>
            </a:r>
            <a:r>
              <a:rPr lang="ja-JP" altLang="en-US" dirty="0"/>
              <a:t>是</a:t>
            </a:r>
            <a:r>
              <a:rPr lang="en-US" altLang="ja-JP" dirty="0"/>
              <a:t>ESP</a:t>
            </a:r>
            <a:r>
              <a:rPr lang="ja-JP" altLang="en-US" dirty="0"/>
              <a:t>或</a:t>
            </a:r>
            <a:r>
              <a:rPr lang="en-US" altLang="ja-JP" dirty="0"/>
              <a:t>UDP500</a:t>
            </a:r>
            <a:r>
              <a:rPr lang="ja-JP" altLang="en-US" dirty="0"/>
              <a:t>或</a:t>
            </a:r>
            <a:r>
              <a:rPr lang="en-US" altLang="ja-JP" dirty="0"/>
              <a:t>UDP4500</a:t>
            </a:r>
            <a:r>
              <a:rPr lang="ja-JP" altLang="en-US" dirty="0"/>
              <a:t>时，把</a:t>
            </a:r>
            <a:r>
              <a:rPr lang="en-US" altLang="ja-JP" dirty="0" err="1"/>
              <a:t>packetforward</a:t>
            </a:r>
            <a:r>
              <a:rPr lang="ja-JP" altLang="en-US" dirty="0"/>
              <a:t>给各自的</a:t>
            </a:r>
            <a:r>
              <a:rPr lang="en-US" altLang="ja-JP" dirty="0"/>
              <a:t>STATIC_IP_VPN_? (VPN Gateway</a:t>
            </a:r>
            <a:r>
              <a:rPr lang="ja-JP" altLang="en-US" dirty="0"/>
              <a:t>就是来</a:t>
            </a:r>
            <a:r>
              <a:rPr lang="en-US" altLang="ja-JP" dirty="0"/>
              <a:t>handle</a:t>
            </a:r>
            <a:r>
              <a:rPr lang="ja-JP" altLang="en-US" dirty="0"/>
              <a:t>所有</a:t>
            </a:r>
            <a:r>
              <a:rPr lang="en-US" altLang="ja-JP" dirty="0"/>
              <a:t>IPSec</a:t>
            </a:r>
            <a:r>
              <a:rPr lang="ja-JP" altLang="en-US" dirty="0"/>
              <a:t>通信</a:t>
            </a:r>
            <a:r>
              <a:rPr lang="en-US" altLang="ja-JP" dirty="0"/>
              <a:t>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59ECDE67-F5DA-4F50-AA2A-CEFAC6DEE66A}"/>
              </a:ext>
            </a:extLst>
          </p:cNvPr>
          <p:cNvSpPr txBox="1"/>
          <p:nvPr/>
        </p:nvSpPr>
        <p:spPr>
          <a:xfrm>
            <a:off x="0" y="-1777099"/>
            <a:ext cx="6319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2. </a:t>
            </a:r>
            <a:r>
              <a:rPr lang="zh-CN" altLang="en-US" dirty="0"/>
              <a:t>下面</a:t>
            </a:r>
            <a:r>
              <a:rPr lang="en-US" altLang="ja-JP" dirty="0"/>
              <a:t>2</a:t>
            </a:r>
            <a:r>
              <a:rPr lang="ja-JP" altLang="en-US" dirty="0"/>
              <a:t>图，是用来建立</a:t>
            </a:r>
            <a:r>
              <a:rPr lang="en-US" altLang="ja-JP" dirty="0"/>
              <a:t>VPN-1</a:t>
            </a:r>
            <a:r>
              <a:rPr lang="ja-JP" altLang="en-US" dirty="0"/>
              <a:t>和</a:t>
            </a:r>
            <a:r>
              <a:rPr lang="en-US" altLang="ja-JP" dirty="0"/>
              <a:t>VPN-2</a:t>
            </a:r>
            <a:r>
              <a:rPr lang="ja-JP" altLang="en-US" dirty="0"/>
              <a:t>之间的两条通信通道的</a:t>
            </a:r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xmlns="" id="{62BAFFC3-D68F-4BAE-8D2D-33C7BA46F9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41" y="-4109845"/>
            <a:ext cx="6238875" cy="2019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D2B4B1FF-6528-4F94-814A-9AE58659B9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31073" y="-4262263"/>
            <a:ext cx="6229350" cy="21240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3A2376F8-C1C6-4A10-91AA-321305C5DE41}"/>
              </a:ext>
            </a:extLst>
          </p:cNvPr>
          <p:cNvSpPr txBox="1"/>
          <p:nvPr/>
        </p:nvSpPr>
        <p:spPr>
          <a:xfrm>
            <a:off x="-185208" y="-4843507"/>
            <a:ext cx="11029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3. </a:t>
            </a:r>
            <a:r>
              <a:rPr lang="zh-CN" altLang="en-US" dirty="0"/>
              <a:t>下面</a:t>
            </a:r>
            <a:r>
              <a:rPr lang="en-US" altLang="ja-JP" dirty="0"/>
              <a:t>2</a:t>
            </a:r>
            <a:r>
              <a:rPr lang="ja-JP" altLang="en-US" dirty="0"/>
              <a:t>图，是用来设置</a:t>
            </a:r>
            <a:r>
              <a:rPr lang="en-US" altLang="ja-JP" dirty="0"/>
              <a:t>VPN-1</a:t>
            </a:r>
            <a:r>
              <a:rPr lang="ja-JP" altLang="en-US" dirty="0"/>
              <a:t>和</a:t>
            </a:r>
            <a:r>
              <a:rPr lang="en-US" altLang="ja-JP" dirty="0"/>
              <a:t>VPN-2</a:t>
            </a:r>
            <a:r>
              <a:rPr lang="ja-JP" altLang="en-US" dirty="0"/>
              <a:t>各自的</a:t>
            </a:r>
            <a:r>
              <a:rPr lang="en-US" altLang="ja-JP" dirty="0"/>
              <a:t>router</a:t>
            </a:r>
            <a:r>
              <a:rPr lang="ja-JP" altLang="en-US" dirty="0"/>
              <a:t>，当</a:t>
            </a:r>
            <a:r>
              <a:rPr lang="en-US" altLang="ja-JP" dirty="0"/>
              <a:t>destination-range</a:t>
            </a:r>
            <a:r>
              <a:rPr lang="ja-JP" altLang="en-US" dirty="0"/>
              <a:t>是以下的时候，把包给各自的</a:t>
            </a:r>
            <a:r>
              <a:rPr lang="en-US" altLang="ja-JP" dirty="0"/>
              <a:t>tunnel</a:t>
            </a:r>
          </a:p>
          <a:p>
            <a:r>
              <a:rPr lang="ja-JP" altLang="en-US" dirty="0"/>
              <a:t>例：在</a:t>
            </a:r>
            <a:r>
              <a:rPr lang="en-US" altLang="ja-JP" dirty="0"/>
              <a:t>VPN-1</a:t>
            </a:r>
            <a:r>
              <a:rPr lang="ja-JP" altLang="en-US" dirty="0"/>
              <a:t>中，如果有</a:t>
            </a:r>
            <a:r>
              <a:rPr lang="en-US" altLang="ja-JP" dirty="0"/>
              <a:t>packet</a:t>
            </a:r>
            <a:r>
              <a:rPr lang="ja-JP" altLang="en-US" dirty="0"/>
              <a:t>的</a:t>
            </a:r>
            <a:r>
              <a:rPr lang="en-US" altLang="ja-JP" dirty="0" err="1"/>
              <a:t>dest</a:t>
            </a:r>
            <a:r>
              <a:rPr lang="en-US" altLang="ja-JP" dirty="0"/>
              <a:t> IP</a:t>
            </a:r>
            <a:r>
              <a:rPr lang="ja-JP" altLang="en-US" dirty="0"/>
              <a:t>是在</a:t>
            </a:r>
            <a:r>
              <a:rPr lang="en-US" altLang="ja-JP" dirty="0"/>
              <a:t>10.1.3.0/24</a:t>
            </a:r>
            <a:r>
              <a:rPr lang="ja-JP" altLang="en-US" dirty="0"/>
              <a:t>范围内的，就把这个</a:t>
            </a:r>
            <a:r>
              <a:rPr lang="en-US" altLang="ja-JP" dirty="0"/>
              <a:t>packet</a:t>
            </a:r>
            <a:r>
              <a:rPr lang="ja-JP" altLang="en-US" dirty="0"/>
              <a:t>给</a:t>
            </a:r>
            <a:r>
              <a:rPr lang="en-US" altLang="ja-JP" dirty="0"/>
              <a:t>tunnel1to2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7A4A60A-D450-4C6F-AFF9-4C5E8E0C8DAE}"/>
              </a:ext>
            </a:extLst>
          </p:cNvPr>
          <p:cNvSpPr txBox="1"/>
          <p:nvPr/>
        </p:nvSpPr>
        <p:spPr>
          <a:xfrm>
            <a:off x="161834" y="-6105378"/>
            <a:ext cx="99549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这张</a:t>
            </a:r>
            <a:r>
              <a:rPr lang="en-US" altLang="ja-JP" dirty="0"/>
              <a:t>Slide</a:t>
            </a:r>
            <a:r>
              <a:rPr lang="ja-JP" altLang="en-US" dirty="0"/>
              <a:t>介绍了 </a:t>
            </a:r>
            <a:r>
              <a:rPr lang="en-US" altLang="ja-JP" dirty="0"/>
              <a:t>IPSec</a:t>
            </a:r>
            <a:r>
              <a:rPr lang="ja-JP" altLang="en-US" dirty="0"/>
              <a:t>的</a:t>
            </a:r>
            <a:r>
              <a:rPr lang="en-US" altLang="ja-JP" dirty="0"/>
              <a:t>ESP</a:t>
            </a:r>
            <a:r>
              <a:rPr lang="ja-JP" altLang="en-US" dirty="0"/>
              <a:t>通信信道的</a:t>
            </a:r>
            <a:r>
              <a:rPr lang="en-US" altLang="ja-JP" dirty="0"/>
              <a:t>config</a:t>
            </a:r>
            <a:r>
              <a:rPr lang="ja-JP" altLang="en-US" dirty="0"/>
              <a:t>方法</a:t>
            </a:r>
            <a:endParaRPr lang="en-US" altLang="ja-JP" dirty="0"/>
          </a:p>
          <a:p>
            <a:r>
              <a:rPr lang="ja-JP" altLang="en-US" dirty="0"/>
              <a:t>本来</a:t>
            </a:r>
            <a:r>
              <a:rPr lang="en-US" altLang="ja-JP" dirty="0"/>
              <a:t>server-1</a:t>
            </a:r>
            <a:r>
              <a:rPr lang="ja-JP" altLang="en-US" dirty="0"/>
              <a:t>和</a:t>
            </a:r>
            <a:r>
              <a:rPr lang="en-US" altLang="ja-JP" dirty="0"/>
              <a:t>server-2</a:t>
            </a:r>
            <a:r>
              <a:rPr lang="ja-JP" altLang="en-US" dirty="0"/>
              <a:t>只能用双方的</a:t>
            </a:r>
            <a:r>
              <a:rPr lang="en-US" altLang="ja-JP" dirty="0"/>
              <a:t>external IP (Global IP)</a:t>
            </a:r>
            <a:r>
              <a:rPr lang="ja-JP" altLang="en-US" dirty="0"/>
              <a:t>来通信，但</a:t>
            </a:r>
            <a:r>
              <a:rPr lang="en-US" altLang="ja-JP" dirty="0"/>
              <a:t>config</a:t>
            </a:r>
            <a:r>
              <a:rPr lang="ja-JP" altLang="en-US" dirty="0"/>
              <a:t>好之后，</a:t>
            </a:r>
            <a:r>
              <a:rPr lang="en-US" altLang="ja-JP" dirty="0"/>
              <a:t>server-1</a:t>
            </a:r>
            <a:r>
              <a:rPr lang="ja-JP" altLang="en-US" dirty="0"/>
              <a:t>和</a:t>
            </a:r>
            <a:r>
              <a:rPr lang="en-US" altLang="ja-JP" dirty="0"/>
              <a:t>server-2</a:t>
            </a:r>
            <a:r>
              <a:rPr lang="ja-JP" altLang="en-US" dirty="0"/>
              <a:t>就能用双方的</a:t>
            </a:r>
            <a:r>
              <a:rPr lang="en-US" altLang="ja-JP" dirty="0"/>
              <a:t>internal IP</a:t>
            </a:r>
            <a:r>
              <a:rPr lang="ja-JP" altLang="en-US" dirty="0"/>
              <a:t>进行通信了，并且通信用</a:t>
            </a:r>
            <a:r>
              <a:rPr lang="en-US" altLang="ja-JP" dirty="0"/>
              <a:t>IPSec</a:t>
            </a:r>
            <a:r>
              <a:rPr lang="ja-JP" altLang="en-US" dirty="0"/>
              <a:t>的</a:t>
            </a:r>
            <a:r>
              <a:rPr lang="en-US" altLang="ja-JP" dirty="0"/>
              <a:t>ESP protocol</a:t>
            </a:r>
            <a:r>
              <a:rPr lang="ja-JP" altLang="en-US" dirty="0"/>
              <a:t>加密</a:t>
            </a: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xmlns="" id="{3AFB7814-553D-449D-8CB7-7AD0DA7A1668}"/>
              </a:ext>
            </a:extLst>
          </p:cNvPr>
          <p:cNvSpPr/>
          <p:nvPr/>
        </p:nvSpPr>
        <p:spPr>
          <a:xfrm>
            <a:off x="464234" y="3822631"/>
            <a:ext cx="1665090" cy="4539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Server-1</a:t>
            </a:r>
          </a:p>
          <a:p>
            <a:pPr algn="ctr"/>
            <a:r>
              <a:rPr lang="en-US" dirty="0"/>
              <a:t>10.5.4.2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xmlns="" id="{A3D18E45-85E4-4085-9728-C4FE556100FF}"/>
              </a:ext>
            </a:extLst>
          </p:cNvPr>
          <p:cNvSpPr/>
          <p:nvPr/>
        </p:nvSpPr>
        <p:spPr>
          <a:xfrm>
            <a:off x="10116817" y="3822630"/>
            <a:ext cx="1665090" cy="45394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Server-2</a:t>
            </a:r>
          </a:p>
          <a:p>
            <a:pPr algn="ctr"/>
            <a:r>
              <a:rPr lang="en-US" dirty="0"/>
              <a:t>10.1.3.2</a:t>
            </a:r>
          </a:p>
        </p:txBody>
      </p:sp>
    </p:spTree>
    <p:extLst>
      <p:ext uri="{BB962C8B-B14F-4D97-AF65-F5344CB8AC3E}">
        <p14:creationId xmlns:p14="http://schemas.microsoft.com/office/powerpoint/2010/main" val="37946199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C31FAF4-D86E-45E0-A086-9B7427C6249C}"/>
              </a:ext>
            </a:extLst>
          </p:cNvPr>
          <p:cNvSpPr txBox="1"/>
          <p:nvPr/>
        </p:nvSpPr>
        <p:spPr>
          <a:xfrm>
            <a:off x="1" y="0"/>
            <a:ext cx="4931002" cy="77251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Automating Infrastructure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Custom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Backed image – with software preinstalled, fast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Golden image – configs are done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Instance template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Used in managed instance group, to create same VMs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Difference between snapshot and custom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Snapshot is locked in a project, custom image can be shared between projects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Deploy manager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Cloud launcher is a place to list all the deployments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Accetp</a:t>
            </a:r>
            <a:r>
              <a:rPr lang="en-US" sz="1600" dirty="0"/>
              <a:t> .</a:t>
            </a:r>
            <a:r>
              <a:rPr lang="en-US" sz="1600" dirty="0" err="1"/>
              <a:t>yaml</a:t>
            </a:r>
            <a:r>
              <a:rPr lang="en-US" sz="1600" dirty="0"/>
              <a:t>, python, jinja2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Deployment manager templates: can be nested, have properties, and can use environment variables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Managed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Data processing managed services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Dataproc</a:t>
            </a:r>
            <a:r>
              <a:rPr lang="en-US" sz="1600" dirty="0"/>
              <a:t>, </a:t>
            </a:r>
            <a:r>
              <a:rPr lang="zh-CN" altLang="en-US" sz="1600" dirty="0"/>
              <a:t>和</a:t>
            </a:r>
            <a:r>
              <a:rPr lang="en-US" altLang="zh-CN" sz="1600" dirty="0"/>
              <a:t>spark</a:t>
            </a:r>
            <a:r>
              <a:rPr lang="ja-JP" altLang="en-US" sz="1600" dirty="0"/>
              <a:t>等</a:t>
            </a:r>
            <a:r>
              <a:rPr lang="en-US" altLang="ja-JP" sz="1600" dirty="0"/>
              <a:t>big data</a:t>
            </a:r>
            <a:r>
              <a:rPr lang="ja-JP" altLang="en-US" sz="1600" dirty="0"/>
              <a:t>相关功能</a:t>
            </a:r>
            <a:endParaRPr lang="en-US" sz="1600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/>
              <a:t>dataflow,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Bigquery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to create snapshot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a VM, config “do not delete disk when delete instance”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Do something on VM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Delete VM, then </a:t>
            </a:r>
            <a:r>
              <a:rPr lang="en-US" sz="1600" dirty="0" err="1"/>
              <a:t>goto</a:t>
            </a:r>
            <a:r>
              <a:rPr lang="en-US" sz="1600" dirty="0"/>
              <a:t> “Disks”, you can find your disk there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Create … of the disk to create a snapshot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And then you can create a disk from the snapshot, and then create a </a:t>
            </a:r>
            <a:r>
              <a:rPr lang="en-US" sz="1600"/>
              <a:t>VM from the disk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ACF2F41C-CF0B-4F00-849B-2BC967EBA4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1002" y="1"/>
            <a:ext cx="7260998" cy="3676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19E85AAF-EA99-4D78-83CB-0B80072B3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002" y="4206481"/>
            <a:ext cx="6057240" cy="314102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13445365-B5AD-4CA9-81B1-E1BF91674DC7}"/>
              </a:ext>
            </a:extLst>
          </p:cNvPr>
          <p:cNvSpPr/>
          <p:nvPr/>
        </p:nvSpPr>
        <p:spPr>
          <a:xfrm>
            <a:off x="6676910" y="7162844"/>
            <a:ext cx="21581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Managed services</a:t>
            </a:r>
          </a:p>
        </p:txBody>
      </p:sp>
    </p:spTree>
    <p:extLst>
      <p:ext uri="{BB962C8B-B14F-4D97-AF65-F5344CB8AC3E}">
        <p14:creationId xmlns:p14="http://schemas.microsoft.com/office/powerpoint/2010/main" val="32753388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1955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D9AC6077-8476-4409-B708-1E4E1BF1B9F5}"/>
              </a:ext>
            </a:extLst>
          </p:cNvPr>
          <p:cNvSpPr/>
          <p:nvPr/>
        </p:nvSpPr>
        <p:spPr>
          <a:xfrm>
            <a:off x="0" y="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Roboto"/>
              </a:rPr>
              <a:t>YAML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is a templating language. YAML files are used for configuration of many Google Cloud Platform services</a:t>
            </a:r>
          </a:p>
          <a:p>
            <a:r>
              <a:rPr lang="en-US" dirty="0">
                <a:solidFill>
                  <a:srgbClr val="202124"/>
                </a:solidFill>
                <a:latin typeface="Roboto"/>
              </a:rPr>
              <a:t>Also used to configure Deployment Manager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5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764DB856-EFA4-4418-A853-490DFA543F0F}"/>
              </a:ext>
            </a:extLst>
          </p:cNvPr>
          <p:cNvSpPr txBox="1"/>
          <p:nvPr/>
        </p:nvSpPr>
        <p:spPr>
          <a:xfrm>
            <a:off x="0" y="0"/>
            <a:ext cx="7791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 from Google Cloud Platform (GCP):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GCP has 4 big components: Compute, Storage, Big Data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sub categories are shown as follow.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 from Coursera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37238A65-0326-4E8E-A073-569ECC68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0329"/>
            <a:ext cx="5486400" cy="31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6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325DF1C-D5CE-4431-B70E-79F886E7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05750" cy="2638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CA1E2F2-862C-470F-9848-271C44447108}"/>
              </a:ext>
            </a:extLst>
          </p:cNvPr>
          <p:cNvSpPr txBox="1"/>
          <p:nvPr/>
        </p:nvSpPr>
        <p:spPr>
          <a:xfrm>
            <a:off x="0" y="3038622"/>
            <a:ext cx="5746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</a:t>
            </a:r>
            <a:r>
              <a:rPr lang="zh-CN" altLang="en-US" dirty="0"/>
              <a:t>中，必须有一个</a:t>
            </a:r>
            <a:r>
              <a:rPr lang="en-US" altLang="zh-CN" dirty="0"/>
              <a:t>Organization code</a:t>
            </a:r>
          </a:p>
          <a:p>
            <a:r>
              <a:rPr lang="zh-CN" altLang="en-US" dirty="0"/>
              <a:t>所有的</a:t>
            </a:r>
            <a:r>
              <a:rPr lang="en-US" altLang="zh-CN" dirty="0"/>
              <a:t>GCP</a:t>
            </a:r>
            <a:r>
              <a:rPr lang="zh-CN" altLang="en-US" dirty="0"/>
              <a:t>的</a:t>
            </a:r>
            <a:r>
              <a:rPr lang="en-US" altLang="zh-CN" dirty="0"/>
              <a:t>resource</a:t>
            </a:r>
            <a:r>
              <a:rPr lang="zh-CN" altLang="en-US" dirty="0"/>
              <a:t>都必须属于一个</a:t>
            </a:r>
            <a:r>
              <a:rPr lang="en-US" altLang="zh-CN" dirty="0"/>
              <a:t>project</a:t>
            </a:r>
            <a:r>
              <a:rPr lang="zh-CN" altLang="en-US" dirty="0"/>
              <a:t>，以便管理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55B49A3-88EA-417F-8EC2-D301D6351F95}"/>
              </a:ext>
            </a:extLst>
          </p:cNvPr>
          <p:cNvSpPr txBox="1"/>
          <p:nvPr/>
        </p:nvSpPr>
        <p:spPr>
          <a:xfrm>
            <a:off x="-1" y="3808151"/>
            <a:ext cx="153597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lang="en-US" altLang="zh-CN" dirty="0"/>
              <a:t>AM</a:t>
            </a:r>
            <a:r>
              <a:rPr lang="zh-CN" altLang="en-US" dirty="0"/>
              <a:t>中，有</a:t>
            </a:r>
            <a:r>
              <a:rPr lang="en-US" altLang="zh-CN" dirty="0"/>
              <a:t>primitive role</a:t>
            </a:r>
            <a:r>
              <a:rPr lang="zh-CN" altLang="en-US" dirty="0"/>
              <a:t>和</a:t>
            </a:r>
            <a:r>
              <a:rPr lang="en-US" altLang="zh-CN" dirty="0"/>
              <a:t>predefined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Primitive role</a:t>
            </a:r>
            <a:r>
              <a:rPr lang="zh-CN" altLang="en-US" dirty="0"/>
              <a:t>包括</a:t>
            </a:r>
            <a:r>
              <a:rPr lang="en-US" altLang="zh-CN" dirty="0"/>
              <a:t>owner/editor/viewer</a:t>
            </a:r>
            <a:r>
              <a:rPr lang="zh-CN" altLang="en-US" dirty="0"/>
              <a:t>；这个比较广，在人多的情况下需要细分；不能改变；</a:t>
            </a:r>
            <a:r>
              <a:rPr lang="en-US" altLang="zh-CN" dirty="0"/>
              <a:t>Primitive role</a:t>
            </a:r>
            <a:r>
              <a:rPr lang="zh-CN" altLang="en-US" dirty="0"/>
              <a:t>是给</a:t>
            </a:r>
            <a:r>
              <a:rPr lang="en-US" altLang="zh-CN" dirty="0"/>
              <a:t>project</a:t>
            </a:r>
            <a:r>
              <a:rPr lang="zh-CN" altLang="en-US" dirty="0"/>
              <a:t>的</a:t>
            </a:r>
            <a:r>
              <a:rPr lang="en-US" altLang="zh-CN" dirty="0"/>
              <a:t>(primitive role</a:t>
            </a:r>
            <a:r>
              <a:rPr lang="zh-CN" altLang="en-US" dirty="0"/>
              <a:t>＝</a:t>
            </a:r>
            <a:r>
              <a:rPr lang="en-US" altLang="zh-CN" dirty="0"/>
              <a:t>project </a:t>
            </a:r>
            <a:r>
              <a:rPr lang="en-US" altLang="ja-JP" dirty="0"/>
              <a:t>role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Predefined role</a:t>
            </a:r>
            <a:r>
              <a:rPr lang="zh-CN" altLang="en-US" dirty="0"/>
              <a:t>细分了</a:t>
            </a:r>
            <a:r>
              <a:rPr lang="en-US" altLang="zh-CN" dirty="0"/>
              <a:t>Who can do WHAT</a:t>
            </a:r>
            <a:r>
              <a:rPr lang="zh-CN" altLang="en-US" dirty="0"/>
              <a:t>；</a:t>
            </a:r>
            <a:r>
              <a:rPr lang="en-US" altLang="zh-CN" dirty="0"/>
              <a:t>predefined role</a:t>
            </a:r>
            <a:r>
              <a:rPr lang="zh-CN" altLang="en-US" dirty="0"/>
              <a:t>是给</a:t>
            </a:r>
            <a:r>
              <a:rPr lang="en-US" altLang="zh-CN" dirty="0"/>
              <a:t>project</a:t>
            </a:r>
            <a:r>
              <a:rPr lang="zh-CN" altLang="en-US" dirty="0"/>
              <a:t>下的</a:t>
            </a:r>
            <a:r>
              <a:rPr lang="en-US" altLang="zh-CN" dirty="0"/>
              <a:t>user</a:t>
            </a:r>
            <a:r>
              <a:rPr lang="zh-CN" altLang="en-US" dirty="0"/>
              <a:t>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account does (service account is for an App, NOT for a person):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Authenticate between GCP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way to restrict the actions a resource (e.g., VMs) can perform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way to allow users to act with service account permissions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Key generation and rotation when used with App Engine and Compute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84F9D6D-A596-498D-A0B4-63155252AC19}"/>
              </a:ext>
            </a:extLst>
          </p:cNvPr>
          <p:cNvSpPr/>
          <p:nvPr/>
        </p:nvSpPr>
        <p:spPr>
          <a:xfrm>
            <a:off x="0" y="6112615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About</a:t>
            </a:r>
            <a:r>
              <a:rPr lang="ja-JP" altLang="en-US" dirty="0"/>
              <a:t> </a:t>
            </a:r>
            <a:r>
              <a:rPr lang="en-US" altLang="ja-JP" dirty="0"/>
              <a:t>Compute Engines (VMs):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Preemptible VMs</a:t>
            </a:r>
            <a:r>
              <a:rPr lang="en-US" dirty="0"/>
              <a:t> are highly affordable, short-lived compute instances suitable for batch jobs and fault-tolerant workloads. </a:t>
            </a:r>
          </a:p>
        </p:txBody>
      </p:sp>
    </p:spTree>
    <p:extLst>
      <p:ext uri="{BB962C8B-B14F-4D97-AF65-F5344CB8AC3E}">
        <p14:creationId xmlns:p14="http://schemas.microsoft.com/office/powerpoint/2010/main" val="1989898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F61F21F-D8C0-48F9-84CF-F5829A4D1F8D}"/>
              </a:ext>
            </a:extLst>
          </p:cNvPr>
          <p:cNvSpPr txBox="1"/>
          <p:nvPr/>
        </p:nvSpPr>
        <p:spPr>
          <a:xfrm>
            <a:off x="0" y="253218"/>
            <a:ext cx="683206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Buckets, can control ACL (Access Control Lists) for each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turn on/off overwrite (just like git, can track history)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这个</a:t>
            </a:r>
            <a:r>
              <a:rPr lang="en-US" altLang="zh-CN" dirty="0"/>
              <a:t>storage</a:t>
            </a:r>
            <a:r>
              <a:rPr lang="zh-CN" altLang="en-US" dirty="0"/>
              <a:t>就感觉和</a:t>
            </a:r>
            <a:r>
              <a:rPr lang="en-US" altLang="zh-CN" dirty="0"/>
              <a:t>Google Drive</a:t>
            </a:r>
            <a:r>
              <a:rPr lang="zh-CN" altLang="en-US" dirty="0"/>
              <a:t>相似，可直接存文件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个种类，见右图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often the ingestion point for data being moved into the cloud, and is frequently the long-term storage location for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immutable (</a:t>
            </a:r>
            <a:r>
              <a:rPr lang="zh-CN" altLang="en-US" dirty="0"/>
              <a:t>一成不变的</a:t>
            </a:r>
            <a:r>
              <a:rPr lang="en-US" dirty="0"/>
              <a:t>) binary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mySQL</a:t>
            </a:r>
            <a:r>
              <a:rPr lang="en-US" altLang="zh-CN" dirty="0"/>
              <a:t> and PostgreSQL as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this if you just needed to migrate a standard relational database running on a single machine in a datacenter to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spanner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as cloud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a relational database with SQL queries and horizontal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data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store object data from app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Good for structured objects with transactions and SQL-like queries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big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managed NoSQL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structured objects, with lookup based on a single key</a:t>
            </a:r>
          </a:p>
          <a:p>
            <a:endParaRPr lang="en-US" dirty="0"/>
          </a:p>
          <a:p>
            <a:r>
              <a:rPr lang="ja-JP" altLang="en-US" dirty="0"/>
              <a:t>以上４種類の</a:t>
            </a:r>
            <a:r>
              <a:rPr lang="en-US" altLang="ja-JP" dirty="0"/>
              <a:t>Storage</a:t>
            </a:r>
            <a:r>
              <a:rPr lang="ja-JP" altLang="en-US" dirty="0"/>
              <a:t>の</a:t>
            </a:r>
            <a:r>
              <a:rPr lang="en-US" altLang="ja-JP" dirty="0" err="1"/>
              <a:t>Usercase</a:t>
            </a:r>
            <a:r>
              <a:rPr lang="ja-JP" altLang="en-US" dirty="0"/>
              <a:t>は、右：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76DD9388-468F-42ED-82F4-1196797A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063" y="503695"/>
            <a:ext cx="4905476" cy="2334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98BA096-A80D-49D1-9113-A2A994C850B8}"/>
              </a:ext>
            </a:extLst>
          </p:cNvPr>
          <p:cNvSpPr txBox="1"/>
          <p:nvPr/>
        </p:nvSpPr>
        <p:spPr>
          <a:xfrm>
            <a:off x="9678573" y="-573915"/>
            <a:ext cx="1153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For Infrequently accessed data (1 per month)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B1FF9F1-96EE-4191-A7BB-764C89D1DC33}"/>
              </a:ext>
            </a:extLst>
          </p:cNvPr>
          <p:cNvSpPr txBox="1"/>
          <p:nvPr/>
        </p:nvSpPr>
        <p:spPr>
          <a:xfrm>
            <a:off x="10651785" y="-561405"/>
            <a:ext cx="1153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For Infrequently accessed data (1 per year)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4771F4A-AEE1-4B46-8652-DC001ABF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63" y="2838541"/>
            <a:ext cx="6832063" cy="366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20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1655435-AD2F-446B-92AA-7B5E3BA91032}"/>
              </a:ext>
            </a:extLst>
          </p:cNvPr>
          <p:cNvSpPr txBox="1"/>
          <p:nvPr/>
        </p:nvSpPr>
        <p:spPr>
          <a:xfrm>
            <a:off x="0" y="0"/>
            <a:ext cx="54362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substitute for VMs. (</a:t>
            </a:r>
            <a:r>
              <a:rPr lang="zh-CN" altLang="en-US" dirty="0"/>
              <a:t>两者都是在同一</a:t>
            </a:r>
            <a:r>
              <a:rPr lang="en-US" altLang="zh-CN" dirty="0"/>
              <a:t>Hardware</a:t>
            </a:r>
            <a:r>
              <a:rPr lang="zh-CN" altLang="en-US" dirty="0"/>
              <a:t>上实现</a:t>
            </a:r>
            <a:r>
              <a:rPr lang="en-US" altLang="zh-CN" dirty="0"/>
              <a:t>isolated</a:t>
            </a:r>
            <a:r>
              <a:rPr lang="zh-CN" altLang="en-US" dirty="0"/>
              <a:t>虚拟环境的方法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Kubernetes Engine is used to manage the containers.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low overhead.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Vm</a:t>
            </a:r>
            <a:r>
              <a:rPr lang="zh-CN" altLang="en-US" dirty="0"/>
              <a:t>和</a:t>
            </a:r>
            <a:r>
              <a:rPr lang="en-US" altLang="zh-CN" dirty="0"/>
              <a:t>container</a:t>
            </a:r>
            <a:r>
              <a:rPr lang="zh-CN" altLang="en-US" dirty="0"/>
              <a:t>的不同见右图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比</a:t>
            </a:r>
            <a:r>
              <a:rPr lang="en-US" altLang="zh-CN" dirty="0"/>
              <a:t>VM</a:t>
            </a:r>
            <a:r>
              <a:rPr lang="zh-CN" altLang="en-US" dirty="0"/>
              <a:t>的启动速度更快，消耗资源更少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dirty="0"/>
              <a:t>Kubernetes: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Pod, which is a group of containers, in deployment. (</a:t>
            </a:r>
            <a:r>
              <a:rPr lang="zh-CN" altLang="en-US" dirty="0"/>
              <a:t>我把我的</a:t>
            </a:r>
            <a:r>
              <a:rPr lang="en-US" altLang="zh-CN" dirty="0"/>
              <a:t>subsystem</a:t>
            </a:r>
            <a:r>
              <a:rPr lang="zh-CN" altLang="en-US" dirty="0"/>
              <a:t>装到一个</a:t>
            </a:r>
            <a:r>
              <a:rPr lang="en-US" altLang="zh-CN" dirty="0"/>
              <a:t>container</a:t>
            </a:r>
            <a:r>
              <a:rPr lang="zh-CN" altLang="en-US" dirty="0"/>
              <a:t>里，别人把别人的</a:t>
            </a:r>
            <a:r>
              <a:rPr lang="en-US" altLang="zh-CN" dirty="0"/>
              <a:t>subsystem</a:t>
            </a:r>
            <a:r>
              <a:rPr lang="zh-CN" altLang="en-US" dirty="0"/>
              <a:t>装到一个</a:t>
            </a:r>
            <a:r>
              <a:rPr lang="en-US" altLang="zh-CN" dirty="0"/>
              <a:t>container</a:t>
            </a:r>
            <a:r>
              <a:rPr lang="zh-CN" altLang="en-US" dirty="0"/>
              <a:t>里，然后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container</a:t>
            </a:r>
            <a:r>
              <a:rPr lang="zh-CN" altLang="en-US" dirty="0"/>
              <a:t>装到一个</a:t>
            </a:r>
            <a:r>
              <a:rPr lang="en-US" altLang="zh-CN" dirty="0"/>
              <a:t>pod</a:t>
            </a:r>
            <a:r>
              <a:rPr lang="zh-CN" altLang="en-US" dirty="0"/>
              <a:t>里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Kubernetes cluster nodes</a:t>
            </a:r>
            <a:r>
              <a:rPr lang="zh-CN" altLang="en-US" dirty="0"/>
              <a:t>是</a:t>
            </a:r>
            <a:r>
              <a:rPr lang="en-US" altLang="zh-CN" dirty="0"/>
              <a:t>VM instances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Compute Engine </a:t>
            </a:r>
            <a:r>
              <a:rPr lang="en-US" dirty="0"/>
              <a:t>and </a:t>
            </a:r>
            <a:r>
              <a:rPr lang="en-US" b="1" dirty="0"/>
              <a:t>Kubernetes Engine </a:t>
            </a:r>
            <a:r>
              <a:rPr lang="en-US" dirty="0"/>
              <a:t>are used to provide compute infrastructure for applications.</a:t>
            </a:r>
          </a:p>
          <a:p>
            <a:r>
              <a:rPr lang="zh-CN" altLang="en-US" dirty="0"/>
              <a:t>我的理解是</a:t>
            </a:r>
            <a:r>
              <a:rPr lang="en-US" altLang="zh-CN" dirty="0"/>
              <a:t>Compute Engine (</a:t>
            </a:r>
            <a:r>
              <a:rPr lang="en-US" altLang="zh-CN" dirty="0" err="1"/>
              <a:t>a.k.a</a:t>
            </a:r>
            <a:r>
              <a:rPr lang="en-US" altLang="zh-CN" dirty="0"/>
              <a:t> VMs)</a:t>
            </a:r>
            <a:r>
              <a:rPr lang="zh-CN" altLang="en-US" dirty="0"/>
              <a:t>和</a:t>
            </a:r>
            <a:r>
              <a:rPr lang="en-US" altLang="zh-CN" dirty="0"/>
              <a:t>Kubernetes Engine (</a:t>
            </a:r>
            <a:r>
              <a:rPr lang="en-US" altLang="zh-CN" dirty="0" err="1"/>
              <a:t>a.k.a</a:t>
            </a:r>
            <a:r>
              <a:rPr lang="en-US" altLang="zh-CN" dirty="0"/>
              <a:t> Containers)</a:t>
            </a:r>
            <a:r>
              <a:rPr lang="zh-CN" altLang="en-US" dirty="0"/>
              <a:t>是实现同一个目的的两个工具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xmlns="" id="{97CC133A-B06E-4C91-B2E6-725D817B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2" y="0"/>
            <a:ext cx="6819900" cy="3724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18A5714-7504-4D19-9E47-AB0C4C34E7B0}"/>
              </a:ext>
            </a:extLst>
          </p:cNvPr>
          <p:cNvSpPr txBox="1"/>
          <p:nvPr/>
        </p:nvSpPr>
        <p:spPr>
          <a:xfrm>
            <a:off x="6302325" y="3724275"/>
            <a:ext cx="20778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每个</a:t>
            </a:r>
            <a:r>
              <a:rPr lang="en-US" altLang="zh-CN" sz="1400" dirty="0"/>
              <a:t>VM</a:t>
            </a:r>
            <a:r>
              <a:rPr lang="zh-CN" altLang="en-US" sz="1400" dirty="0"/>
              <a:t>都有自己的</a:t>
            </a:r>
            <a:r>
              <a:rPr lang="en-US" altLang="zh-CN" sz="1400" dirty="0"/>
              <a:t>OS</a:t>
            </a:r>
            <a:r>
              <a:rPr lang="zh-CN" altLang="en-US" sz="1400" dirty="0"/>
              <a:t>；</a:t>
            </a:r>
            <a:endParaRPr lang="en-US" altLang="zh-CN" sz="1400" dirty="0"/>
          </a:p>
          <a:p>
            <a:r>
              <a:rPr lang="zh-CN" altLang="en-US" sz="1400" dirty="0"/>
              <a:t>所以</a:t>
            </a:r>
            <a:r>
              <a:rPr lang="en-US" altLang="zh-CN" sz="1400" dirty="0"/>
              <a:t>VM</a:t>
            </a:r>
            <a:r>
              <a:rPr lang="zh-CN" altLang="en-US" sz="1400" dirty="0"/>
              <a:t>的</a:t>
            </a:r>
            <a:r>
              <a:rPr lang="en-US" altLang="zh-CN" sz="1400" dirty="0"/>
              <a:t>boot</a:t>
            </a:r>
            <a:r>
              <a:rPr lang="zh-CN" altLang="en-US" sz="1400" dirty="0"/>
              <a:t>会</a:t>
            </a:r>
            <a:r>
              <a:rPr lang="en-US" altLang="zh-CN" sz="1400" dirty="0"/>
              <a:t>slow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r>
              <a:rPr lang="zh-CN" altLang="en-US" sz="1400" dirty="0"/>
              <a:t>并且</a:t>
            </a:r>
            <a:r>
              <a:rPr lang="en-US" altLang="zh-CN" sz="1400" dirty="0"/>
              <a:t>resource heavy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9AC635B-247F-437B-B765-BE2E2B898B52}"/>
              </a:ext>
            </a:extLst>
          </p:cNvPr>
          <p:cNvSpPr txBox="1"/>
          <p:nvPr/>
        </p:nvSpPr>
        <p:spPr>
          <a:xfrm>
            <a:off x="9113519" y="3724275"/>
            <a:ext cx="2077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Container</a:t>
            </a:r>
            <a:r>
              <a:rPr lang="zh-CN" altLang="en-US" sz="1400" dirty="0"/>
              <a:t>是基于</a:t>
            </a:r>
            <a:r>
              <a:rPr lang="en-US" altLang="zh-CN" sz="1400" dirty="0"/>
              <a:t>OS</a:t>
            </a:r>
            <a:r>
              <a:rPr lang="zh-CN" altLang="en-US" sz="1400" dirty="0"/>
              <a:t>的每一个</a:t>
            </a:r>
            <a:r>
              <a:rPr lang="en-US" altLang="zh-CN" sz="1400" dirty="0"/>
              <a:t>process(</a:t>
            </a:r>
            <a:r>
              <a:rPr lang="zh-CN" altLang="en-US" sz="1400" dirty="0"/>
              <a:t>并且其</a:t>
            </a:r>
            <a:r>
              <a:rPr lang="en-US" altLang="zh-CN" sz="1400" dirty="0"/>
              <a:t>memory space)</a:t>
            </a:r>
            <a:r>
              <a:rPr lang="zh-CN" altLang="en-US" sz="1400" dirty="0"/>
              <a:t>都是</a:t>
            </a:r>
            <a:r>
              <a:rPr lang="en-US" altLang="zh-CN" sz="1400" dirty="0"/>
              <a:t>isolated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DD8D3E0-A288-419D-AF6B-DC65F489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32" y="5054478"/>
            <a:ext cx="6543675" cy="265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29BF978-5A0D-409E-9D77-9A913A3CDF02}"/>
              </a:ext>
            </a:extLst>
          </p:cNvPr>
          <p:cNvSpPr txBox="1"/>
          <p:nvPr/>
        </p:nvSpPr>
        <p:spPr>
          <a:xfrm>
            <a:off x="7669162" y="5054478"/>
            <a:ext cx="4477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概括一下就是，</a:t>
            </a:r>
            <a:r>
              <a:rPr lang="en-US" altLang="zh-CN" sz="1400" dirty="0"/>
              <a:t>Container</a:t>
            </a:r>
            <a:r>
              <a:rPr lang="zh-CN" altLang="en-US" sz="1400" dirty="0"/>
              <a:t>只提供</a:t>
            </a:r>
            <a:r>
              <a:rPr lang="en-US" altLang="zh-CN" sz="1400" dirty="0"/>
              <a:t>app</a:t>
            </a:r>
            <a:r>
              <a:rPr lang="zh-CN" altLang="en-US" sz="1400" dirty="0"/>
              <a:t>所需要的最少</a:t>
            </a:r>
            <a:r>
              <a:rPr lang="en-US" altLang="zh-CN" sz="1400" dirty="0"/>
              <a:t>libs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r>
              <a:rPr lang="zh-CN" altLang="en-US" sz="1400" dirty="0"/>
              <a:t>所以</a:t>
            </a:r>
            <a:r>
              <a:rPr lang="en-US" altLang="zh-CN" sz="1400" dirty="0"/>
              <a:t>app deploy</a:t>
            </a:r>
            <a:r>
              <a:rPr lang="zh-CN" altLang="en-US" sz="1400" dirty="0"/>
              <a:t>会变得非常快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8708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CB2A12D-40C7-4269-8C30-9D719D55A176}"/>
              </a:ext>
            </a:extLst>
          </p:cNvPr>
          <p:cNvSpPr txBox="1"/>
          <p:nvPr/>
        </p:nvSpPr>
        <p:spPr>
          <a:xfrm>
            <a:off x="1" y="0"/>
            <a:ext cx="623045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 Engine: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 Compute Engine and Kubernetes Engine, which focus on Infrastructure, App Engine focuses on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</a:t>
            </a:r>
            <a:r>
              <a:rPr lang="en-US" altLang="zh-CN" dirty="0"/>
              <a:t>deploy app</a:t>
            </a:r>
            <a:r>
              <a:rPr lang="zh-CN" altLang="en-US" dirty="0"/>
              <a:t>时，只需要给</a:t>
            </a:r>
            <a:r>
              <a:rPr lang="en-US" altLang="zh-CN" dirty="0"/>
              <a:t>app engine code</a:t>
            </a:r>
            <a:r>
              <a:rPr lang="zh-CN" altLang="en-US" dirty="0"/>
              <a:t>，然后</a:t>
            </a:r>
            <a:r>
              <a:rPr lang="en-US" altLang="zh-CN" dirty="0"/>
              <a:t>app engine</a:t>
            </a:r>
            <a:r>
              <a:rPr lang="zh-CN" altLang="en-US" dirty="0"/>
              <a:t>搞定其他，如</a:t>
            </a:r>
            <a:r>
              <a:rPr lang="en-US" altLang="zh-CN" dirty="0"/>
              <a:t>load balancing,</a:t>
            </a:r>
            <a:r>
              <a:rPr lang="zh-CN" altLang="en-US" dirty="0"/>
              <a:t> </a:t>
            </a:r>
            <a:r>
              <a:rPr lang="en-US" altLang="zh-CN" dirty="0"/>
              <a:t>logging</a:t>
            </a:r>
            <a:r>
              <a:rPr lang="zh-CN" altLang="en-US" dirty="0"/>
              <a:t>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有两个</a:t>
            </a:r>
            <a:r>
              <a:rPr lang="en-US" altLang="zh-CN" dirty="0"/>
              <a:t>environments</a:t>
            </a:r>
            <a:r>
              <a:rPr lang="zh-CN" altLang="en-US" dirty="0"/>
              <a:t>，</a:t>
            </a:r>
            <a:r>
              <a:rPr lang="en-US" altLang="zh-CN" dirty="0"/>
              <a:t>standard</a:t>
            </a:r>
            <a:r>
              <a:rPr lang="zh-CN" altLang="en-US" dirty="0"/>
              <a:t>和</a:t>
            </a:r>
            <a:r>
              <a:rPr lang="en-US" altLang="zh-CN" dirty="0"/>
              <a:t>flexible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Standard</a:t>
            </a:r>
            <a:r>
              <a:rPr lang="zh-CN" altLang="en-US" dirty="0"/>
              <a:t>提供</a:t>
            </a:r>
            <a:r>
              <a:rPr lang="en-US" altLang="zh-CN" dirty="0"/>
              <a:t>runtime</a:t>
            </a:r>
            <a:r>
              <a:rPr lang="zh-CN" altLang="en-US" dirty="0"/>
              <a:t>，针对</a:t>
            </a:r>
            <a:r>
              <a:rPr lang="en-US" altLang="zh-CN" dirty="0"/>
              <a:t>java</a:t>
            </a:r>
            <a:r>
              <a:rPr lang="zh-CN" altLang="en-US" dirty="0"/>
              <a:t>，</a:t>
            </a:r>
            <a:r>
              <a:rPr lang="en-US" altLang="zh-CN" dirty="0"/>
              <a:t>go</a:t>
            </a:r>
            <a:r>
              <a:rPr lang="zh-CN" altLang="en-US" dirty="0"/>
              <a:t>，</a:t>
            </a:r>
            <a:r>
              <a:rPr lang="en-US" altLang="zh-CN" dirty="0" err="1"/>
              <a:t>php</a:t>
            </a:r>
            <a:r>
              <a:rPr lang="zh-CN" altLang="en-US" dirty="0"/>
              <a:t>等语言</a:t>
            </a:r>
            <a:r>
              <a:rPr lang="en-US" altLang="zh-CN" dirty="0"/>
              <a:t>(</a:t>
            </a:r>
            <a:r>
              <a:rPr lang="zh-CN" altLang="en-US" dirty="0"/>
              <a:t>没</a:t>
            </a:r>
            <a:r>
              <a:rPr lang="en-US" altLang="zh-CN" dirty="0"/>
              <a:t>C/C++)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Standard</a:t>
            </a:r>
            <a:r>
              <a:rPr lang="zh-CN" altLang="en-US" dirty="0"/>
              <a:t>提供</a:t>
            </a:r>
            <a:r>
              <a:rPr lang="en-US" altLang="zh-CN" dirty="0"/>
              <a:t>sandbox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Flexible</a:t>
            </a:r>
            <a:r>
              <a:rPr lang="zh-CN" altLang="en-US" dirty="0"/>
              <a:t>和</a:t>
            </a:r>
            <a:r>
              <a:rPr lang="en-US" altLang="zh-CN" dirty="0"/>
              <a:t>container</a:t>
            </a:r>
            <a:r>
              <a:rPr lang="zh-CN" altLang="en-US" dirty="0"/>
              <a:t>一起，</a:t>
            </a:r>
            <a:r>
              <a:rPr lang="en-US" altLang="zh-CN" dirty="0"/>
              <a:t>app</a:t>
            </a:r>
            <a:r>
              <a:rPr lang="zh-CN" altLang="en-US" dirty="0"/>
              <a:t>在</a:t>
            </a:r>
            <a:r>
              <a:rPr lang="en-US" altLang="zh-CN" dirty="0"/>
              <a:t>container</a:t>
            </a:r>
            <a:r>
              <a:rPr lang="zh-CN" altLang="en-US" dirty="0"/>
              <a:t>里，</a:t>
            </a:r>
            <a:r>
              <a:rPr lang="en-US" altLang="zh-CN" dirty="0"/>
              <a:t>container</a:t>
            </a:r>
            <a:r>
              <a:rPr lang="zh-CN" altLang="en-US" dirty="0"/>
              <a:t>在</a:t>
            </a:r>
            <a:r>
              <a:rPr lang="en-US" altLang="zh-CN" dirty="0"/>
              <a:t>VM</a:t>
            </a:r>
            <a:r>
              <a:rPr lang="zh-CN" altLang="en-US" dirty="0"/>
              <a:t>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 engine</a:t>
            </a:r>
            <a:r>
              <a:rPr lang="zh-CN" altLang="en-US" dirty="0"/>
              <a:t>的</a:t>
            </a:r>
            <a:r>
              <a:rPr lang="en-US" altLang="zh-CN" dirty="0"/>
              <a:t>test</a:t>
            </a:r>
            <a:r>
              <a:rPr lang="zh-CN" altLang="en-US" dirty="0"/>
              <a:t>和</a:t>
            </a:r>
            <a:r>
              <a:rPr lang="en-US" altLang="zh-CN" dirty="0"/>
              <a:t>deploy</a:t>
            </a:r>
            <a:r>
              <a:rPr lang="zh-CN" altLang="en-US" dirty="0"/>
              <a:t>方法见右图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Kubernetes</a:t>
            </a:r>
            <a:r>
              <a:rPr lang="zh-CN" altLang="en-US" dirty="0"/>
              <a:t>和</a:t>
            </a:r>
            <a:r>
              <a:rPr lang="en-US" altLang="zh-CN" dirty="0"/>
              <a:t>App Engine</a:t>
            </a:r>
            <a:r>
              <a:rPr lang="zh-CN" altLang="en-US" dirty="0"/>
              <a:t>的不同，我的理解是，</a:t>
            </a:r>
            <a:r>
              <a:rPr lang="en-US" altLang="zh-CN" dirty="0"/>
              <a:t>Kubernetes</a:t>
            </a:r>
            <a:r>
              <a:rPr lang="zh-CN" altLang="en-US" dirty="0"/>
              <a:t>需要自己</a:t>
            </a:r>
            <a:r>
              <a:rPr lang="en-US" altLang="zh-CN" dirty="0"/>
              <a:t>config</a:t>
            </a:r>
            <a:r>
              <a:rPr lang="zh-CN" altLang="en-US" dirty="0"/>
              <a:t> </a:t>
            </a:r>
            <a:r>
              <a:rPr lang="en-US" altLang="zh-CN" dirty="0"/>
              <a:t>infra</a:t>
            </a:r>
            <a:r>
              <a:rPr lang="zh-CN" altLang="en-US" dirty="0"/>
              <a:t>和</a:t>
            </a:r>
            <a:r>
              <a:rPr lang="en-US" altLang="zh-CN" dirty="0"/>
              <a:t>code</a:t>
            </a:r>
            <a:r>
              <a:rPr lang="zh-CN" altLang="en-US" dirty="0"/>
              <a:t>，但</a:t>
            </a:r>
            <a:r>
              <a:rPr lang="en-US" altLang="zh-CN" dirty="0"/>
              <a:t>app</a:t>
            </a:r>
            <a:r>
              <a:rPr lang="zh-CN" altLang="en-US" dirty="0"/>
              <a:t>，特别是</a:t>
            </a:r>
            <a:r>
              <a:rPr lang="en-US" altLang="zh-CN" dirty="0"/>
              <a:t>standard</a:t>
            </a:r>
            <a:r>
              <a:rPr lang="zh-CN" altLang="en-US" dirty="0"/>
              <a:t>只需要关心</a:t>
            </a:r>
            <a:r>
              <a:rPr lang="en-US" altLang="zh-CN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Cloud Endpoints: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和</a:t>
            </a:r>
            <a:r>
              <a:rPr lang="en-US" altLang="zh-CN" dirty="0"/>
              <a:t>API</a:t>
            </a:r>
            <a:r>
              <a:rPr lang="zh-CN" altLang="en-US" dirty="0"/>
              <a:t>有关，当你想知道谁，在什么时候，怎么用你提供的</a:t>
            </a:r>
            <a:r>
              <a:rPr lang="en-US" altLang="zh-CN" dirty="0"/>
              <a:t>API</a:t>
            </a:r>
            <a:r>
              <a:rPr lang="zh-CN" altLang="en-US" dirty="0"/>
              <a:t>，用了几次的时候，用这个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专用语</a:t>
            </a:r>
            <a:r>
              <a:rPr lang="en-US" altLang="zh-CN" dirty="0"/>
              <a:t>API logging and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Apigee Edge: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platform for making APIs available to your customers and partners.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一般用于</a:t>
            </a:r>
            <a:r>
              <a:rPr lang="en-US" dirty="0"/>
              <a:t>business analytics and billing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91D500C-9666-4CFE-972D-AE189763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51" y="0"/>
            <a:ext cx="5961550" cy="2968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923FDDC4-2C54-43BD-AD18-4C472D3D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0" y="3429000"/>
            <a:ext cx="5120640" cy="26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89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4345236-E1E8-4A1F-A756-B37625FD6314}"/>
              </a:ext>
            </a:extLst>
          </p:cNvPr>
          <p:cNvSpPr txBox="1"/>
          <p:nvPr/>
        </p:nvSpPr>
        <p:spPr>
          <a:xfrm>
            <a:off x="0" y="0"/>
            <a:ext cx="722794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Source Repository: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no need to maintain git instance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cloud version of Git;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managed by IAM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Cloud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</a:t>
            </a:r>
            <a:r>
              <a:rPr lang="en-US" dirty="0" err="1"/>
              <a:t>javascript</a:t>
            </a:r>
            <a:r>
              <a:rPr lang="en-US" dirty="0"/>
              <a:t> that respond to events without a server or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events as triggers; then attach </a:t>
            </a:r>
            <a:r>
              <a:rPr lang="en-US" dirty="0" err="1"/>
              <a:t>javascripts</a:t>
            </a:r>
            <a:r>
              <a:rPr lang="en-US" dirty="0"/>
              <a:t> to those triggers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 example: some new image is uploaded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Deployment Manager: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a template to define what the environment should look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an infrastructure management system for GCP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Stackdriver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tool for monitoring, logging and diagnostics.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components: monitoring, logging, trace, error reporting, debugger.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似乎是第三方</a:t>
            </a:r>
            <a:r>
              <a:rPr lang="en-US" altLang="zh-CN" dirty="0"/>
              <a:t>app</a:t>
            </a:r>
            <a:r>
              <a:rPr lang="zh-CN" altLang="en-US" dirty="0"/>
              <a:t>，也可以监视</a:t>
            </a:r>
            <a:r>
              <a:rPr lang="en-US" altLang="zh-CN" dirty="0"/>
              <a:t>AWS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Logging</a:t>
            </a:r>
            <a:r>
              <a:rPr lang="zh-CN" altLang="en-US" dirty="0"/>
              <a:t>机能允许用户</a:t>
            </a:r>
            <a:r>
              <a:rPr lang="en-US" altLang="zh-CN" dirty="0"/>
              <a:t>define metrics on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D40A85D7-C3C7-4C31-8C39-E3624D5B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0"/>
            <a:ext cx="4676775" cy="2847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9E2CDCE8-D19E-44FA-80C5-92FB74B7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9973"/>
            <a:ext cx="4781550" cy="2562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E2F7987-D7AA-45C5-97DB-A8E27E481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0" y="5409973"/>
            <a:ext cx="5829300" cy="3028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FFB98D2C-8FDA-453F-B5E2-DA5DC60E9D5C}"/>
              </a:ext>
            </a:extLst>
          </p:cNvPr>
          <p:cNvSpPr txBox="1"/>
          <p:nvPr/>
        </p:nvSpPr>
        <p:spPr>
          <a:xfrm>
            <a:off x="0" y="5159826"/>
            <a:ext cx="894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roles</a:t>
            </a:r>
            <a:r>
              <a:rPr lang="zh-CN" altLang="en-US" dirty="0"/>
              <a:t>是所有</a:t>
            </a:r>
            <a:r>
              <a:rPr lang="en-US" altLang="zh-CN" dirty="0"/>
              <a:t>GCP project</a:t>
            </a:r>
            <a:r>
              <a:rPr lang="ja-JP" altLang="en-US" dirty="0"/>
              <a:t>共通的，</a:t>
            </a:r>
            <a:r>
              <a:rPr lang="en-US" altLang="ja-JP" dirty="0"/>
              <a:t>Product-specific role</a:t>
            </a:r>
            <a:r>
              <a:rPr lang="ja-JP" altLang="en-US" dirty="0"/>
              <a:t>是根据用的</a:t>
            </a:r>
            <a:r>
              <a:rPr lang="en-US" altLang="ja-JP" dirty="0"/>
              <a:t>GCP service</a:t>
            </a:r>
            <a:r>
              <a:rPr lang="ja-JP" altLang="en-US" dirty="0"/>
              <a:t>而定的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037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13AFA75-8E4E-4FC6-8E97-8FFF9028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0275" cy="3152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1219B248-0D67-4E23-9FF3-21A1AAD98AB2}"/>
              </a:ext>
            </a:extLst>
          </p:cNvPr>
          <p:cNvSpPr txBox="1"/>
          <p:nvPr/>
        </p:nvSpPr>
        <p:spPr>
          <a:xfrm>
            <a:off x="0" y="3429000"/>
            <a:ext cx="6010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Hadoop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Based on MapReduce programming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Dataproc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way to ran Hadoop, Spark, Hive and Pig on GCP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Charged by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Next step is to use </a:t>
            </a:r>
            <a:r>
              <a:rPr lang="en-US" dirty="0" err="1"/>
              <a:t>Mlib</a:t>
            </a:r>
            <a:r>
              <a:rPr lang="en-US" dirty="0"/>
              <a:t> (apache machine learning lib)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data shows up in real time or it's of unpredictable size or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03D393D3-ABF0-437E-B3A6-015B2E54114E}"/>
              </a:ext>
            </a:extLst>
          </p:cNvPr>
          <p:cNvSpPr txBox="1"/>
          <p:nvPr/>
        </p:nvSpPr>
        <p:spPr>
          <a:xfrm>
            <a:off x="6010275" y="0"/>
            <a:ext cx="6010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BigQuery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for SQL queries on a massive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take in a .csv and do </a:t>
            </a:r>
            <a:r>
              <a:rPr lang="en-US"/>
              <a:t>query using SQL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Pub/Sub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messaging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Publisher/subscriber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Internet of Things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和</a:t>
            </a:r>
            <a:r>
              <a:rPr lang="en-US" altLang="zh-CN" dirty="0"/>
              <a:t>bucket</a:t>
            </a:r>
            <a:r>
              <a:rPr lang="ja-JP" altLang="en-US" dirty="0"/>
              <a:t>连用，当新</a:t>
            </a:r>
            <a:r>
              <a:rPr lang="en-US" altLang="ja-JP" dirty="0"/>
              <a:t>item</a:t>
            </a:r>
            <a:r>
              <a:rPr lang="ja-JP" altLang="en-US" dirty="0"/>
              <a:t>加入到</a:t>
            </a:r>
            <a:r>
              <a:rPr lang="en-US" altLang="ja-JP" dirty="0"/>
              <a:t>bucket</a:t>
            </a:r>
            <a:r>
              <a:rPr lang="ja-JP" altLang="en-US" dirty="0"/>
              <a:t>的时候，自动通知</a:t>
            </a:r>
            <a:r>
              <a:rPr lang="en-US" altLang="ja-JP" dirty="0"/>
              <a:t>app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</a:t>
            </a:r>
            <a:r>
              <a:rPr lang="en-US" dirty="0" err="1"/>
              <a:t>Datalab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Aka. Python Jupiter web notebook</a:t>
            </a:r>
          </a:p>
        </p:txBody>
      </p:sp>
    </p:spTree>
    <p:extLst>
      <p:ext uri="{BB962C8B-B14F-4D97-AF65-F5344CB8AC3E}">
        <p14:creationId xmlns:p14="http://schemas.microsoft.com/office/powerpoint/2010/main" val="26628985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4265</TotalTime>
  <Words>2061</Words>
  <Application>Microsoft Office PowerPoint</Application>
  <PresentationFormat>ユーザー設定</PresentationFormat>
  <Paragraphs>242</Paragraphs>
  <Slides>24</Slides>
  <Notes>2</Notes>
  <HiddenSlides>0</HiddenSlides>
  <MMClips>0</MMClips>
  <ScaleCrop>false</ScaleCrop>
  <HeadingPairs>
    <vt:vector size="4" baseType="variant">
      <vt:variant>
        <vt:lpstr>テーマ</vt:lpstr>
      </vt:variant>
      <vt:variant>
        <vt:i4>1</vt:i4>
      </vt:variant>
      <vt:variant>
        <vt:lpstr>スライド タイトル</vt:lpstr>
      </vt:variant>
      <vt:variant>
        <vt:i4>24</vt:i4>
      </vt:variant>
    </vt:vector>
  </HeadingPairs>
  <TitlesOfParts>
    <vt:vector size="25" baseType="lpstr"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Feiyu CHEN</dc:creator>
  <cp:lastModifiedBy>全社標準PC</cp:lastModifiedBy>
  <cp:revision>187</cp:revision>
  <dcterms:created xsi:type="dcterms:W3CDTF">2018-04-21T23:48:16Z</dcterms:created>
  <dcterms:modified xsi:type="dcterms:W3CDTF">2018-08-09T05:50:38Z</dcterms:modified>
</cp:coreProperties>
</file>